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56" r:id="rId5"/>
    <p:sldId id="257" r:id="rId6"/>
    <p:sldId id="258" r:id="rId7"/>
    <p:sldId id="263" r:id="rId8"/>
    <p:sldId id="264" r:id="rId9"/>
    <p:sldId id="261" r:id="rId10"/>
    <p:sldId id="262" r:id="rId11"/>
  </p:sldIdLst>
  <p:sldSz cx="12192000" cy="6858000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1" autoAdjust="0"/>
    <p:restoredTop sz="75374" autoAdjust="0"/>
  </p:normalViewPr>
  <p:slideViewPr>
    <p:cSldViewPr snapToGrid="0">
      <p:cViewPr varScale="1">
        <p:scale>
          <a:sx n="50" d="100"/>
          <a:sy n="50" d="100"/>
        </p:scale>
        <p:origin x="288" y="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7231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0" y="0"/>
            <a:ext cx="3044719" cy="467231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r">
              <a:defRPr sz="1200"/>
            </a:lvl1pPr>
          </a:lstStyle>
          <a:p>
            <a:fld id="{39A83570-5D5F-4E31-A0A0-D7827C44DE1C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60" tIns="46680" rIns="93360" bIns="4668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81532"/>
            <a:ext cx="5621020" cy="3666708"/>
          </a:xfrm>
          <a:prstGeom prst="rect">
            <a:avLst/>
          </a:prstGeom>
        </p:spPr>
        <p:txBody>
          <a:bodyPr vert="horz" lIns="93360" tIns="46680" rIns="93360" bIns="4668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6"/>
            <a:ext cx="3044719" cy="467230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0" y="8845046"/>
            <a:ext cx="3044719" cy="467230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r">
              <a:defRPr sz="1200"/>
            </a:lvl1pPr>
          </a:lstStyle>
          <a:p>
            <a:fld id="{0952EF5E-E285-4B9B-A5C8-F78F06A4E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548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50101" indent="-350101">
              <a:buFont typeface="Arial" panose="020B0604020202020204" pitchFamily="34" charset="0"/>
              <a:buChar char="•"/>
            </a:pPr>
            <a:r>
              <a:rPr lang="en-US" b="1" dirty="0"/>
              <a:t>Annual snapshot </a:t>
            </a:r>
            <a:r>
              <a:rPr lang="en-US" dirty="0"/>
              <a:t>of health care employment that consolidates data from multiple reports, studies and other sources.</a:t>
            </a:r>
          </a:p>
          <a:p>
            <a:pPr marL="350101" indent="-350101">
              <a:buFont typeface="Arial" panose="020B0604020202020204" pitchFamily="34" charset="0"/>
              <a:buChar char="•"/>
            </a:pPr>
            <a:r>
              <a:rPr lang="en-US" dirty="0"/>
              <a:t>Features insights, innovative action strategies, questions and </a:t>
            </a:r>
            <a:r>
              <a:rPr lang="en-US" b="1" dirty="0"/>
              <a:t>expert recommendations</a:t>
            </a:r>
            <a:r>
              <a:rPr lang="en-US" dirty="0"/>
              <a:t> on recruiting, training, retaining and supporting health care workers.</a:t>
            </a:r>
          </a:p>
          <a:p>
            <a:pPr marL="350101" indent="-350101">
              <a:buFont typeface="Arial" panose="020B0604020202020204" pitchFamily="34" charset="0"/>
              <a:buChar char="•"/>
            </a:pPr>
            <a:r>
              <a:rPr lang="en-US" dirty="0"/>
              <a:t>Helps hospitals </a:t>
            </a:r>
            <a:r>
              <a:rPr lang="en-US" b="1" dirty="0"/>
              <a:t>navigate familiar and emerging workforce challenges </a:t>
            </a:r>
            <a:r>
              <a:rPr lang="en-US" dirty="0"/>
              <a:t>as we move forward from the COVID-19 pandemic into our new normal, recognizing that our dedicated workforce is the backbone of our health care system.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2EF5E-E285-4B9B-A5C8-F78F06A4E6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45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Re-establishing </a:t>
            </a:r>
            <a:r>
              <a:rPr lang="en-US" b="1" dirty="0"/>
              <a:t>economic stability </a:t>
            </a:r>
            <a:r>
              <a:rPr lang="en-US" dirty="0"/>
              <a:t>for hospitals will be a long-term process.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Cultural changes </a:t>
            </a:r>
            <a:r>
              <a:rPr lang="en-US" dirty="0"/>
              <a:t>will likely lessen the stigma associated with behavioral health, but much work remains to be done to improve access and better integrate it into all care across the continuum.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Diversity, equity and inclusion strategies </a:t>
            </a:r>
            <a:r>
              <a:rPr lang="en-US" dirty="0"/>
              <a:t>are critical to ensuring the health care needs of all populations are equitably served and represented.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Technology</a:t>
            </a:r>
            <a:r>
              <a:rPr lang="en-US" dirty="0"/>
              <a:t>, including virtual health, will play a pivotal role in new care models.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2EF5E-E285-4B9B-A5C8-F78F06A4E6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421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pandemic </a:t>
            </a:r>
            <a:r>
              <a:rPr lang="en-US" b="1" dirty="0"/>
              <a:t>added</a:t>
            </a:r>
            <a:r>
              <a:rPr lang="en-US" dirty="0"/>
              <a:t> a barrage of </a:t>
            </a:r>
            <a:r>
              <a:rPr lang="en-US" b="1" dirty="0"/>
              <a:t>COVID-related stressors</a:t>
            </a:r>
            <a:r>
              <a:rPr lang="en-US" dirty="0"/>
              <a:t> while also </a:t>
            </a:r>
            <a:r>
              <a:rPr lang="en-US" b="1" dirty="0"/>
              <a:t>exacerbating the impact of the chronic ones </a:t>
            </a:r>
            <a:r>
              <a:rPr lang="en-US" dirty="0"/>
              <a:t>that threaten clinician well-being.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Compassionate, holistic support and services are vital to helping front-line clinicians cope and feel </a:t>
            </a:r>
            <a:r>
              <a:rPr lang="en-US" b="1" dirty="0"/>
              <a:t>safe, valued and engaged</a:t>
            </a:r>
            <a:r>
              <a:rPr lang="en-US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 have a unique opportunity to </a:t>
            </a:r>
            <a:r>
              <a:rPr lang="en-US" b="1" dirty="0"/>
              <a:t>reexamine and reframe </a:t>
            </a:r>
            <a:r>
              <a:rPr lang="en-US" dirty="0"/>
              <a:t>core approaches to fostering a thriving workforce.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Effective strategies include </a:t>
            </a:r>
            <a:r>
              <a:rPr lang="en-US" b="1" dirty="0"/>
              <a:t>normalizing </a:t>
            </a:r>
            <a:r>
              <a:rPr lang="en-US" dirty="0"/>
              <a:t>help-seeking behavior, </a:t>
            </a:r>
            <a:r>
              <a:rPr lang="en-US" b="1" dirty="0"/>
              <a:t>nurturing </a:t>
            </a:r>
            <a:r>
              <a:rPr lang="en-US" b="0" dirty="0"/>
              <a:t>resilience,</a:t>
            </a:r>
            <a:r>
              <a:rPr lang="en-US" b="1" dirty="0"/>
              <a:t> promoting </a:t>
            </a:r>
            <a:r>
              <a:rPr lang="en-US" dirty="0"/>
              <a:t>self-care and </a:t>
            </a:r>
            <a:r>
              <a:rPr lang="en-US" b="1" dirty="0"/>
              <a:t>cultivating </a:t>
            </a:r>
            <a:r>
              <a:rPr lang="en-US" dirty="0"/>
              <a:t>joy.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2EF5E-E285-4B9B-A5C8-F78F06A4E6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977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 short term, we need to revamp and ramp up new clinician training to address gaps created due to the pandemic disrupting education.</a:t>
            </a:r>
          </a:p>
          <a:p>
            <a:endParaRPr lang="en-US" dirty="0"/>
          </a:p>
          <a:p>
            <a:r>
              <a:rPr lang="en-US" dirty="0"/>
              <a:t>Longer term, we need to rethink training, retraining and upskilling of current and future clinicians to develop the skill sets and enhanced resilience required for delivery models such as team-based care and telemedicine.</a:t>
            </a:r>
          </a:p>
          <a:p>
            <a:endParaRPr lang="en-US" dirty="0"/>
          </a:p>
          <a:p>
            <a:r>
              <a:rPr lang="en-US" dirty="0"/>
              <a:t>Offering creative in-person and virtual learning opportunities and better supporting diverse learning styles will enhance workforce agility and clinical education equity.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2EF5E-E285-4B9B-A5C8-F78F06A4E6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104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Recruitment and retention must remain top priorities, especially since the pandemic has amplified existing clinician shortages.</a:t>
            </a:r>
          </a:p>
          <a:p>
            <a:endParaRPr lang="en-US" dirty="0"/>
          </a:p>
          <a:p>
            <a:r>
              <a:rPr lang="en-US" dirty="0"/>
              <a:t>Physician workforce volatility has increased, and nursing vacancies, turnover and costs are up.</a:t>
            </a:r>
          </a:p>
          <a:p>
            <a:endParaRPr lang="en-US" dirty="0"/>
          </a:p>
          <a:p>
            <a:r>
              <a:rPr lang="en-US" dirty="0"/>
              <a:t>On the plus side, medical school applications and enrollment in BSN degree programs are higher.</a:t>
            </a:r>
          </a:p>
          <a:p>
            <a:endParaRPr lang="en-US" dirty="0"/>
          </a:p>
          <a:p>
            <a:r>
              <a:rPr lang="en-US" dirty="0"/>
              <a:t>Take advantage of a multifaceted workforce-building approach that includes tailoring solutions to clinician needs, cultivating an attractive environment for millennial and Gen Z clinicians, and strengthening diversity recruiting.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2EF5E-E285-4B9B-A5C8-F78F06A4E6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301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Key forces such as consumerism, technology and societal factors that impact health continue to </a:t>
            </a:r>
            <a:r>
              <a:rPr lang="en-US" b="1" dirty="0"/>
              <a:t>redefine </a:t>
            </a:r>
            <a:r>
              <a:rPr lang="en-US" dirty="0"/>
              <a:t>the health care environment.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As a result, it is increasingly essential to </a:t>
            </a:r>
            <a:r>
              <a:rPr lang="en-US" b="1" dirty="0"/>
              <a:t>integrate</a:t>
            </a:r>
            <a:r>
              <a:rPr lang="en-US" dirty="0"/>
              <a:t> workforce planning with strategic planning.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AHA Talent Scan can help you deepen your understanding of the existing and emerging challenges your clinicians face so that you can better help them – and your organization – prepare for and embrace change.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2EF5E-E285-4B9B-A5C8-F78F06A4E6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2132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2EF5E-E285-4B9B-A5C8-F78F06A4E6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39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A72F8-7BCD-4502-A414-420262196D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E52BEB-10AB-4193-9852-732E397B03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60C2F0-2CCD-42CA-8CC8-9872A9B54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F046E-A642-41E1-8752-C717B7FE1689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927F10-BCA7-4AD6-84C9-1FBEAF19A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08A33-C5AC-448D-8313-733AF2A57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2594-5097-4C82-9A87-621739882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4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57A55-1357-4230-B006-EC14CCEF3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16BAA6-9CE4-443F-85DC-5836AF53B7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0051D6-B8E3-4E5B-844A-BE78C504A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F046E-A642-41E1-8752-C717B7FE1689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F96F56-B16B-4590-9A33-902242B59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7B017-F71D-4FAA-A13D-E1DAD6A1F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2594-5097-4C82-9A87-621739882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48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4F754C-B0CA-4235-8A63-323101EE99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38D4C-6F18-4579-BDD0-9530F4874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0C11A2-3C49-4CDB-820D-595FE245C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F046E-A642-41E1-8752-C717B7FE1689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A7096C-658F-45DB-81C6-1D8688B30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C2A40-212C-4288-92A1-A4CC79041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2594-5097-4C82-9A87-621739882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571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CC4B1-5AD8-470C-9946-AFE3AD7EE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200846-C315-4A2B-A359-4194C3E242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C9ECE-D008-4DBF-A816-19583A4C9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F046E-A642-41E1-8752-C717B7FE1689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C3AFCE-0314-4F1B-95E1-96A3BF7D8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4B7ADC-1DFC-452E-BF5B-D8B7E5B17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2594-5097-4C82-9A87-621739882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679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FA811-BE03-4F82-AA65-B12288CB4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DE64F9-2236-42E3-8136-87DF9FFC3B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11CF63-19A9-46A5-9C17-2504E9E34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F046E-A642-41E1-8752-C717B7FE1689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D58142-28C8-4A83-98B8-033C191E9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833F01-479B-4A6D-8D3E-45F959689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2594-5097-4C82-9A87-621739882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569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E1DCC-D6B4-4AD3-A767-AA2F7DB11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6DF7C-690F-4B0F-9F68-A616E78E65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03D564-4AD9-4B19-AEA8-B534290F17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2757B2-6F09-4D36-BBA0-CC2E86E28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F046E-A642-41E1-8752-C717B7FE1689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F53ED8-8637-4205-853B-C46B9DDBF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2EEB21-DA6E-41F8-A7A8-4118028E0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2594-5097-4C82-9A87-621739882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467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BE965-BD0A-48BD-BD52-D0C4BE32B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0D10F9-BD52-4440-8A57-813B2F1607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763385-777D-406E-AD4B-F2BE1E0A5B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EE3FF7-9DD9-475A-B255-1E1D15E80C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52F8C2-F3D3-4FFF-92D2-7991967A5C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5ED02A-84FA-4EF7-9FCD-FE78F897B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F046E-A642-41E1-8752-C717B7FE1689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E57A20-6D49-4899-BA9A-24D974026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18231E-A3AA-4A7A-89A6-A7E6AB34F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2594-5097-4C82-9A87-621739882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24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DC501-C0DB-48D0-9A33-55A6BF5CC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8C2C5E-7AF9-4229-93D9-1C506CAC3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F046E-A642-41E1-8752-C717B7FE1689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251893-90D5-487C-9C35-EE0E4B26E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F82712-6FD7-4568-BFF7-7B2083865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2594-5097-4C82-9A87-621739882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474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09A4BE-1AEB-4C9E-BD33-00AF9D28F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F046E-A642-41E1-8752-C717B7FE1689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9AAF1D-08E9-43C0-BCA9-9E2EEC750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7DBF1B-E2F1-4F74-9D8D-D3C452CAE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2594-5097-4C82-9A87-621739882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652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A3654-6F20-4F70-BFEE-9EFB78FBB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76B76-6842-4C6D-8FA1-82D2602AC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88CA35-544A-4729-85D8-4F3F426AFD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780D4A-4D99-4C43-8F61-034C1F33F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F046E-A642-41E1-8752-C717B7FE1689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6E7E92-42E0-4B38-AE59-E4C4EF203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1215EB-A9CD-4224-8BE6-8EF192A2A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2594-5097-4C82-9A87-621739882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5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21F7B-B3DD-4B57-9D92-F0119E958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86F7F9-F45D-493A-B9FF-2157F18F87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22BC02-BA15-496A-A48D-FE93AB067B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7B773E-94CF-452E-9142-396DC2DAA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F046E-A642-41E1-8752-C717B7FE1689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F2D76A-EFE6-4BB9-8193-E02026FB3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379F42-686E-4FD8-96A7-2528BC371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2594-5097-4C82-9A87-621739882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169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1">
                <a:lumMod val="91117"/>
                <a:lumOff val="8883"/>
              </a:schemeClr>
            </a:gs>
            <a:gs pos="81000">
              <a:schemeClr val="accent1">
                <a:lumMod val="75000"/>
              </a:schemeClr>
            </a:gs>
            <a:gs pos="52000">
              <a:schemeClr val="accent1">
                <a:lumMod val="57000"/>
              </a:schemeClr>
            </a:gs>
            <a:gs pos="14000">
              <a:schemeClr val="accent1">
                <a:lumMod val="75000"/>
              </a:schemeClr>
            </a:gs>
            <a:gs pos="0">
              <a:schemeClr val="accent1">
                <a:lumMod val="98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F4E765-958A-41D2-966D-140CC21BC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0DAD05-1992-43EC-A3FB-BC8CD8C051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795BE-A3AA-4793-9C06-CC16DAB593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F046E-A642-41E1-8752-C717B7FE1689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F3E7A2-7CA1-4116-9F8E-BD9737FC48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EAE617-F832-4C56-8F02-EF041E4B3F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12594-5097-4C82-9A87-621739882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490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9368E-B3F4-48F5-B2B2-AF972B567C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38188" y="479932"/>
            <a:ext cx="6645777" cy="1152274"/>
          </a:xfrm>
        </p:spPr>
        <p:txBody>
          <a:bodyPr>
            <a:noAutofit/>
          </a:bodyPr>
          <a:lstStyle/>
          <a:p>
            <a:r>
              <a:rPr lang="en-US" sz="3500" b="1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AHA </a:t>
            </a:r>
            <a:br>
              <a:rPr lang="en-US" sz="3500" b="1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500" b="1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Care Talent Scan?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929B9D-19AC-490D-97E2-F90D835C8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38187" y="2536385"/>
            <a:ext cx="6489353" cy="3084486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snapshot </a:t>
            </a:r>
            <a:r>
              <a:rPr lang="en-US" sz="2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care employment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 recommendations</a:t>
            </a:r>
            <a:r>
              <a:rPr lang="en-US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recruiting, training, retaining and supporting health care workers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 for hospitals </a:t>
            </a:r>
            <a:r>
              <a:rPr lang="en-US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navigating familiar and emerging workforce challenges</a:t>
            </a:r>
            <a:endParaRPr lang="en-US" sz="25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677"/>
          <a:stretch/>
        </p:blipFill>
        <p:spPr>
          <a:xfrm>
            <a:off x="0" y="-4762"/>
            <a:ext cx="5263376" cy="686276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B53EF85-369B-7146-AC25-D9D055E0CF34}"/>
              </a:ext>
            </a:extLst>
          </p:cNvPr>
          <p:cNvCxnSpPr>
            <a:cxnSpLocks/>
          </p:cNvCxnSpPr>
          <p:nvPr/>
        </p:nvCxnSpPr>
        <p:spPr>
          <a:xfrm>
            <a:off x="7068299" y="1882587"/>
            <a:ext cx="3385554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8461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A7994-E084-43A1-9096-1C7B11567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8717" y="189576"/>
            <a:ext cx="6098242" cy="1838467"/>
          </a:xfrm>
        </p:spPr>
        <p:txBody>
          <a:bodyPr>
            <a:noAutofit/>
          </a:bodyPr>
          <a:lstStyle/>
          <a:p>
            <a:pPr algn="ctr"/>
            <a:r>
              <a:rPr lang="en-US" sz="3000" b="1" spc="-1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Care Trends Affecting Workforce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4CDAF-1AC3-46E5-8AE3-B31DBB1CA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7624" y="2217619"/>
            <a:ext cx="4827492" cy="4214813"/>
          </a:xfrm>
        </p:spPr>
        <p:txBody>
          <a:bodyPr>
            <a:normAutofit/>
          </a:bodyPr>
          <a:lstStyle/>
          <a:p>
            <a:r>
              <a:rPr lang="en-US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Long-term prospects for hospitals’ </a:t>
            </a:r>
            <a:r>
              <a: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 stability</a:t>
            </a:r>
          </a:p>
          <a:p>
            <a:r>
              <a: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Cultural changes </a:t>
            </a:r>
            <a:r>
              <a:rPr lang="en-US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associated with behavioral health</a:t>
            </a:r>
          </a:p>
          <a:p>
            <a:r>
              <a:rPr lang="en-US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move toward </a:t>
            </a:r>
            <a:r>
              <a: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diversity, equity and inclusion </a:t>
            </a:r>
            <a:r>
              <a:rPr lang="en-US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strategies</a:t>
            </a:r>
          </a:p>
          <a:p>
            <a:r>
              <a:rPr lang="en-US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emergence of new </a:t>
            </a:r>
            <a:r>
              <a: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</a:t>
            </a:r>
            <a:r>
              <a:rPr lang="en-US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care models</a:t>
            </a:r>
          </a:p>
          <a:p>
            <a:endParaRPr lang="en-US" sz="2500" dirty="0">
              <a:solidFill>
                <a:schemeClr val="bg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1" y="0"/>
            <a:ext cx="6979025" cy="6858000"/>
            <a:chOff x="-1" y="825941"/>
            <a:chExt cx="6400801" cy="6032059"/>
          </a:xfrm>
        </p:grpSpPr>
        <p:pic>
          <p:nvPicPr>
            <p:cNvPr id="1026" name="Picture 2" descr="2,900 Economic Stability Illustrations &amp;amp; Clip Art - iStock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25941"/>
              <a:ext cx="3771920" cy="2650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Behavioral Health | Primary Care Collaborative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55" r="13415"/>
            <a:stretch/>
          </p:blipFill>
          <p:spPr bwMode="auto">
            <a:xfrm>
              <a:off x="3200400" y="825941"/>
              <a:ext cx="3200400" cy="26449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https://assets.weforum.org/article/image/responsive_medium_-90_DSILY84LR1zZPYOe8F8g4OtYj8E0LrnkGzMcjqc.pn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26" t="2857" r="5820" b="3598"/>
            <a:stretch/>
          </p:blipFill>
          <p:spPr bwMode="auto">
            <a:xfrm>
              <a:off x="-1" y="3456946"/>
              <a:ext cx="3208685" cy="3401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Risk Management Magazine - The Benefits and Risks of Telemedicine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13" r="18365" b="674"/>
            <a:stretch/>
          </p:blipFill>
          <p:spPr bwMode="auto">
            <a:xfrm>
              <a:off x="3210817" y="3470908"/>
              <a:ext cx="3187850" cy="3387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E2D9225-2705-C348-83A8-20C5E854F64D}"/>
              </a:ext>
            </a:extLst>
          </p:cNvPr>
          <p:cNvCxnSpPr>
            <a:cxnSpLocks/>
          </p:cNvCxnSpPr>
          <p:nvPr/>
        </p:nvCxnSpPr>
        <p:spPr>
          <a:xfrm>
            <a:off x="7928593" y="1896033"/>
            <a:ext cx="3385554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8106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B3AC0-DAB4-4633-BE54-5F7A3E5A4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1895" y="0"/>
            <a:ext cx="6842872" cy="1620838"/>
          </a:xfrm>
        </p:spPr>
        <p:txBody>
          <a:bodyPr>
            <a:no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Area #1:</a:t>
            </a:r>
            <a:b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Clinician Well-being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53BA5-FD0A-49CE-8F7A-D3B8B5B9A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7694" y="1978852"/>
            <a:ext cx="5459506" cy="4771571"/>
          </a:xfrm>
        </p:spPr>
        <p:txBody>
          <a:bodyPr>
            <a:normAutofit/>
          </a:bodyPr>
          <a:lstStyle/>
          <a:p>
            <a:r>
              <a:rPr lang="en-US" sz="2500" dirty="0">
                <a:solidFill>
                  <a:schemeClr val="bg1"/>
                </a:solidFill>
              </a:rPr>
              <a:t>Pandemic </a:t>
            </a:r>
            <a:r>
              <a:rPr lang="en-US" sz="2500" b="1" dirty="0">
                <a:solidFill>
                  <a:schemeClr val="bg1"/>
                </a:solidFill>
              </a:rPr>
              <a:t>added and exacerbated</a:t>
            </a:r>
            <a:r>
              <a:rPr lang="en-US" sz="2500" dirty="0">
                <a:solidFill>
                  <a:schemeClr val="bg1"/>
                </a:solidFill>
              </a:rPr>
              <a:t> stressors</a:t>
            </a:r>
          </a:p>
          <a:p>
            <a:r>
              <a:rPr lang="en-US" sz="2500" dirty="0">
                <a:solidFill>
                  <a:schemeClr val="bg1"/>
                </a:solidFill>
              </a:rPr>
              <a:t>Front-line clinicians need help to cope and feel </a:t>
            </a:r>
            <a:r>
              <a:rPr lang="en-US" sz="2500" b="1" dirty="0">
                <a:solidFill>
                  <a:schemeClr val="bg1"/>
                </a:solidFill>
              </a:rPr>
              <a:t>safe, valued and engaged</a:t>
            </a:r>
            <a:endParaRPr lang="en-US" sz="2500" dirty="0">
              <a:solidFill>
                <a:schemeClr val="bg1"/>
              </a:solidFill>
            </a:endParaRPr>
          </a:p>
          <a:p>
            <a:r>
              <a:rPr lang="en-US" sz="2500" dirty="0">
                <a:solidFill>
                  <a:schemeClr val="bg1"/>
                </a:solidFill>
              </a:rPr>
              <a:t>Unique opportunity to </a:t>
            </a:r>
            <a:r>
              <a:rPr lang="en-US" sz="2500" b="1" dirty="0">
                <a:solidFill>
                  <a:schemeClr val="bg1"/>
                </a:solidFill>
              </a:rPr>
              <a:t>reexamine and reframe</a:t>
            </a:r>
            <a:r>
              <a:rPr lang="en-US" sz="2500" dirty="0">
                <a:solidFill>
                  <a:schemeClr val="bg1"/>
                </a:solidFill>
              </a:rPr>
              <a:t> approaches to fostering thriving workforces</a:t>
            </a:r>
          </a:p>
          <a:p>
            <a:r>
              <a:rPr lang="en-US" sz="2500" b="1" dirty="0">
                <a:solidFill>
                  <a:schemeClr val="bg1"/>
                </a:solidFill>
              </a:rPr>
              <a:t>Normalize</a:t>
            </a:r>
            <a:r>
              <a:rPr lang="en-US" sz="2500" dirty="0">
                <a:solidFill>
                  <a:schemeClr val="bg1"/>
                </a:solidFill>
              </a:rPr>
              <a:t> help-seeking behavior, </a:t>
            </a:r>
            <a:r>
              <a:rPr lang="en-US" sz="2500" b="1" dirty="0">
                <a:solidFill>
                  <a:schemeClr val="bg1"/>
                </a:solidFill>
              </a:rPr>
              <a:t>nurture</a:t>
            </a:r>
            <a:r>
              <a:rPr lang="en-US" sz="2500" dirty="0">
                <a:solidFill>
                  <a:schemeClr val="bg1"/>
                </a:solidFill>
              </a:rPr>
              <a:t> resilience, </a:t>
            </a:r>
            <a:r>
              <a:rPr lang="en-US" sz="2500" b="1" dirty="0">
                <a:solidFill>
                  <a:schemeClr val="bg1"/>
                </a:solidFill>
              </a:rPr>
              <a:t>promote</a:t>
            </a:r>
            <a:r>
              <a:rPr lang="en-US" sz="2500" dirty="0">
                <a:solidFill>
                  <a:schemeClr val="bg1"/>
                </a:solidFill>
              </a:rPr>
              <a:t> self-care, </a:t>
            </a:r>
            <a:r>
              <a:rPr lang="en-US" sz="2500" b="1" dirty="0">
                <a:solidFill>
                  <a:schemeClr val="bg1"/>
                </a:solidFill>
              </a:rPr>
              <a:t>cultivate</a:t>
            </a:r>
            <a:r>
              <a:rPr lang="en-US" sz="2500" dirty="0">
                <a:solidFill>
                  <a:schemeClr val="bg1"/>
                </a:solidFill>
              </a:rPr>
              <a:t> joy</a:t>
            </a:r>
          </a:p>
        </p:txBody>
      </p:sp>
      <p:pic>
        <p:nvPicPr>
          <p:cNvPr id="2050" name="Picture 2" descr="Feature | The Urgency of Clinician Well-Being During the COVID Pandemic -  American College of Cardiolog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32" t="9291" r="13677" b="903"/>
          <a:stretch/>
        </p:blipFill>
        <p:spPr bwMode="auto">
          <a:xfrm>
            <a:off x="-4098" y="-1"/>
            <a:ext cx="6100098" cy="685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8ED78D0-2E4C-6D43-9E67-2E1FE05E7BC2}"/>
              </a:ext>
            </a:extLst>
          </p:cNvPr>
          <p:cNvCxnSpPr>
            <a:cxnSpLocks/>
          </p:cNvCxnSpPr>
          <p:nvPr/>
        </p:nvCxnSpPr>
        <p:spPr>
          <a:xfrm>
            <a:off x="7364134" y="1492624"/>
            <a:ext cx="3385554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435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B3AC0-DAB4-4633-BE54-5F7A3E5A4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6270" y="145677"/>
            <a:ext cx="5324755" cy="2019300"/>
          </a:xfrm>
        </p:spPr>
        <p:txBody>
          <a:bodyPr>
            <a:no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Area #2: </a:t>
            </a:r>
            <a:b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Education, Training and the Evolving Practice Landscape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53BA5-FD0A-49CE-8F7A-D3B8B5B9A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6050" y="2460813"/>
            <a:ext cx="5149103" cy="4128246"/>
          </a:xfrm>
        </p:spPr>
        <p:txBody>
          <a:bodyPr>
            <a:noAutofit/>
          </a:bodyPr>
          <a:lstStyle/>
          <a:p>
            <a:r>
              <a:rPr lang="en-US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clinician training must be revamped and ramped up</a:t>
            </a:r>
          </a:p>
          <a:p>
            <a:r>
              <a:rPr lang="en-US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Skills must meet what’s needed for new delivery models (i.e., team-based care, telemedicine)</a:t>
            </a:r>
          </a:p>
          <a:p>
            <a:r>
              <a:rPr lang="en-US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Creative in-person and virtual learning opportunities must be offered; diverse learning styles must be supported</a:t>
            </a:r>
          </a:p>
        </p:txBody>
      </p:sp>
      <p:pic>
        <p:nvPicPr>
          <p:cNvPr id="4102" name="Picture 6" descr="Medical Education at Moffitt Cancer Center | Moffit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7" r="33745"/>
          <a:stretch/>
        </p:blipFill>
        <p:spPr bwMode="auto">
          <a:xfrm>
            <a:off x="-38101" y="0"/>
            <a:ext cx="62912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1DF6162-D3DC-344D-93E2-5EBBFE9322BC}"/>
              </a:ext>
            </a:extLst>
          </p:cNvPr>
          <p:cNvCxnSpPr>
            <a:cxnSpLocks/>
          </p:cNvCxnSpPr>
          <p:nvPr/>
        </p:nvCxnSpPr>
        <p:spPr>
          <a:xfrm>
            <a:off x="7552392" y="2097742"/>
            <a:ext cx="3385554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5628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B3AC0-DAB4-4633-BE54-5F7A3E5A4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4891" y="-175931"/>
            <a:ext cx="6325860" cy="1708897"/>
          </a:xfrm>
        </p:spPr>
        <p:txBody>
          <a:bodyPr>
            <a:noAutofit/>
          </a:bodyPr>
          <a:lstStyle/>
          <a:p>
            <a:pPr algn="ctr"/>
            <a:r>
              <a:rPr lang="en-US" sz="3000" b="1" spc="-1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Area #3: </a:t>
            </a:r>
            <a:br>
              <a:rPr lang="en-US" sz="3000" b="1" spc="-1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spc="-1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Keeping Pace with Future Demand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53BA5-FD0A-49CE-8F7A-D3B8B5B9A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4679" y="1842247"/>
            <a:ext cx="5807869" cy="4844303"/>
          </a:xfrm>
        </p:spPr>
        <p:txBody>
          <a:bodyPr>
            <a:normAutofit/>
          </a:bodyPr>
          <a:lstStyle/>
          <a:p>
            <a:r>
              <a: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Recruitment and retention </a:t>
            </a:r>
            <a:r>
              <a:rPr lang="en-US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remain top priorities</a:t>
            </a:r>
          </a:p>
          <a:p>
            <a:r>
              <a: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Volatility</a:t>
            </a:r>
            <a:r>
              <a:rPr lang="en-US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physician, nursing workforce buoyed by increases in medical school applications, enrollment in BSN degree programs</a:t>
            </a:r>
          </a:p>
          <a:p>
            <a:r>
              <a:rPr lang="en-US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Adopt </a:t>
            </a:r>
            <a:r>
              <a: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multifaceted workforce-building approach</a:t>
            </a:r>
            <a:r>
              <a:rPr lang="en-US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</a:t>
            </a:r>
          </a:p>
          <a:p>
            <a:pPr lvl="1"/>
            <a:r>
              <a:rPr lang="en-US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Address clinician needs</a:t>
            </a:r>
          </a:p>
          <a:p>
            <a:pPr lvl="1"/>
            <a:r>
              <a:rPr lang="en-US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Remain attractive to millennial/Gen Z clinicians</a:t>
            </a:r>
          </a:p>
          <a:p>
            <a:pPr lvl="1"/>
            <a:r>
              <a:rPr lang="en-US" sz="2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Strengthen </a:t>
            </a:r>
            <a:r>
              <a:rPr lang="en-US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diversity recruiting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2304" r="3902"/>
          <a:stretch/>
        </p:blipFill>
        <p:spPr>
          <a:xfrm>
            <a:off x="-1" y="0"/>
            <a:ext cx="5924551" cy="68580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65DCCDF-2FDD-2B45-A646-850D8EE824CC}"/>
              </a:ext>
            </a:extLst>
          </p:cNvPr>
          <p:cNvCxnSpPr>
            <a:cxnSpLocks/>
          </p:cNvCxnSpPr>
          <p:nvPr/>
        </p:nvCxnSpPr>
        <p:spPr>
          <a:xfrm>
            <a:off x="7444816" y="1398498"/>
            <a:ext cx="3385554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9682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0566D-1949-4614-8468-2E235EDDB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2303" y="-324967"/>
            <a:ext cx="5226202" cy="2664082"/>
          </a:xfrm>
        </p:spPr>
        <p:txBody>
          <a:bodyPr>
            <a:no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 a Thriving Workforce </a:t>
            </a:r>
            <a:b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New Normal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59BF9-5669-4139-9641-9D5F14481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750" y="2232214"/>
            <a:ext cx="4900613" cy="4446656"/>
          </a:xfrm>
        </p:spPr>
        <p:txBody>
          <a:bodyPr>
            <a:normAutofit/>
          </a:bodyPr>
          <a:lstStyle/>
          <a:p>
            <a:r>
              <a:rPr lang="en-US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Consumerism, technology and societal factors that impact health continue to </a:t>
            </a:r>
            <a:r>
              <a: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redefine</a:t>
            </a:r>
            <a:r>
              <a:rPr lang="en-US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health care environment</a:t>
            </a:r>
          </a:p>
          <a:p>
            <a:r>
              <a:rPr lang="en-US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Workforce planning must </a:t>
            </a:r>
            <a:r>
              <a: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</a:t>
            </a:r>
            <a:r>
              <a:rPr lang="en-US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strategic planning</a:t>
            </a:r>
          </a:p>
          <a:p>
            <a:r>
              <a: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Rely</a:t>
            </a:r>
            <a:r>
              <a:rPr lang="en-US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the AHA Health Care Talent Scan to prepare for and embrace change</a:t>
            </a:r>
          </a:p>
        </p:txBody>
      </p:sp>
      <p:pic>
        <p:nvPicPr>
          <p:cNvPr id="5122" name="Picture 2" descr="Crocs free pairs for healthcare extends Nurses Week through May 1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t="1530" r="14057"/>
          <a:stretch/>
        </p:blipFill>
        <p:spPr bwMode="auto">
          <a:xfrm>
            <a:off x="-67235" y="0"/>
            <a:ext cx="69826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2E786C-C55D-2D4D-9F4E-7BFD7237ADE8}"/>
              </a:ext>
            </a:extLst>
          </p:cNvPr>
          <p:cNvCxnSpPr>
            <a:cxnSpLocks/>
          </p:cNvCxnSpPr>
          <p:nvPr/>
        </p:nvCxnSpPr>
        <p:spPr>
          <a:xfrm>
            <a:off x="7915462" y="1748122"/>
            <a:ext cx="3385554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3748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22AB1-1925-4DCA-BE4A-570E8C5AE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AD6CE-A179-43B6-8D76-A21B50819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8588189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AHA offers a wide variety of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workforce development resources including: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Relevant news, reports and white papers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Links to upcoming conferences and webinars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Archives of past events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studies</a:t>
            </a: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www.aha.org/workforce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00D1E293-BD16-6646-B6FA-3B2B159903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859" y="5261843"/>
            <a:ext cx="3296429" cy="123103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780D57D-5CC5-C848-80A4-E8CC8FA0458B}"/>
              </a:ext>
            </a:extLst>
          </p:cNvPr>
          <p:cNvCxnSpPr>
            <a:cxnSpLocks/>
          </p:cNvCxnSpPr>
          <p:nvPr/>
        </p:nvCxnSpPr>
        <p:spPr>
          <a:xfrm>
            <a:off x="1581898" y="5234950"/>
            <a:ext cx="3385554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09A4C52-75C8-F24B-8C72-77FDFA0CC0C0}"/>
              </a:ext>
            </a:extLst>
          </p:cNvPr>
          <p:cNvCxnSpPr>
            <a:cxnSpLocks/>
          </p:cNvCxnSpPr>
          <p:nvPr/>
        </p:nvCxnSpPr>
        <p:spPr>
          <a:xfrm>
            <a:off x="838199" y="1385048"/>
            <a:ext cx="10515601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396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E6EAF716A4FF4EA45499061DED8C84" ma:contentTypeVersion="14" ma:contentTypeDescription="Create a new document." ma:contentTypeScope="" ma:versionID="5a95cb64842e68bf348baabc17c4e45e">
  <xsd:schema xmlns:xsd="http://www.w3.org/2001/XMLSchema" xmlns:xs="http://www.w3.org/2001/XMLSchema" xmlns:p="http://schemas.microsoft.com/office/2006/metadata/properties" xmlns:ns3="4ebd50fe-e29a-4434-bd6f-fdbb787a3d95" xmlns:ns4="fd899580-c858-490d-9afa-85fac0a2a471" targetNamespace="http://schemas.microsoft.com/office/2006/metadata/properties" ma:root="true" ma:fieldsID="11ee0bc73e884553b0e74f5131b74968" ns3:_="" ns4:_="">
    <xsd:import namespace="4ebd50fe-e29a-4434-bd6f-fdbb787a3d95"/>
    <xsd:import namespace="fd899580-c858-490d-9afa-85fac0a2a47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bd50fe-e29a-4434-bd6f-fdbb787a3d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899580-c858-490d-9afa-85fac0a2a47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B75D0D9-3F36-4045-99D2-752D22623F7F}">
  <ds:schemaRefs>
    <ds:schemaRef ds:uri="fd899580-c858-490d-9afa-85fac0a2a471"/>
    <ds:schemaRef ds:uri="http://www.w3.org/XML/1998/namespace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4ebd50fe-e29a-4434-bd6f-fdbb787a3d95"/>
  </ds:schemaRefs>
</ds:datastoreItem>
</file>

<file path=customXml/itemProps2.xml><?xml version="1.0" encoding="utf-8"?>
<ds:datastoreItem xmlns:ds="http://schemas.openxmlformats.org/officeDocument/2006/customXml" ds:itemID="{57803C4D-08ED-4072-A41B-8D5A712E25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bd50fe-e29a-4434-bd6f-fdbb787a3d95"/>
    <ds:schemaRef ds:uri="fd899580-c858-490d-9afa-85fac0a2a4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48D11A8-2BE1-4E5C-A039-8E26F29613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7300</TotalTime>
  <Words>798</Words>
  <Application>Microsoft Office PowerPoint</Application>
  <PresentationFormat>Widescreen</PresentationFormat>
  <Paragraphs>71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What is the AHA  Health Care Talent Scan?</vt:lpstr>
      <vt:lpstr>Health Care Trends Affecting Workforce Planning</vt:lpstr>
      <vt:lpstr>Focus Area #1: Clinician Well-being</vt:lpstr>
      <vt:lpstr>Focus Area #2:  Education, Training and the Evolving Practice Landscape</vt:lpstr>
      <vt:lpstr>Focus Area #3:  Keeping Pace with Future Demand</vt:lpstr>
      <vt:lpstr>Build a Thriving Workforce  in the New Normal</vt:lpstr>
      <vt:lpstr>Additional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Debbie Render</dc:creator>
  <cp:lastModifiedBy>Samuels, Debra</cp:lastModifiedBy>
  <cp:revision>31</cp:revision>
  <cp:lastPrinted>2021-10-27T13:32:59Z</cp:lastPrinted>
  <dcterms:created xsi:type="dcterms:W3CDTF">2021-10-15T15:43:11Z</dcterms:created>
  <dcterms:modified xsi:type="dcterms:W3CDTF">2021-11-01T16:29:08Z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0x0101001FE6EAF716A4FF4EA45499061DED8C84</vt:lpwstr>
  </property>
</Properties>
</file>