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3" r:id="rId5"/>
    <p:sldId id="277" r:id="rId6"/>
    <p:sldId id="276" r:id="rId7"/>
    <p:sldId id="288" r:id="rId8"/>
    <p:sldId id="279" r:id="rId9"/>
    <p:sldId id="281" r:id="rId10"/>
    <p:sldId id="282" r:id="rId11"/>
    <p:sldId id="283" r:id="rId12"/>
    <p:sldId id="285" r:id="rId13"/>
    <p:sldId id="294" r:id="rId14"/>
    <p:sldId id="262" r:id="rId15"/>
    <p:sldId id="289" r:id="rId16"/>
    <p:sldId id="291" r:id="rId17"/>
    <p:sldId id="292" r:id="rId18"/>
    <p:sldId id="295"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4" orient="horz" pos="2160" userDrawn="1">
          <p15:clr>
            <a:srgbClr val="A4A3A4"/>
          </p15:clr>
        </p15:guide>
        <p15:guide id="5" orient="horz" pos="4320" userDrawn="1">
          <p15:clr>
            <a:srgbClr val="A4A3A4"/>
          </p15:clr>
        </p15:guide>
        <p15:guide id="6" orient="horz" userDrawn="1">
          <p15:clr>
            <a:srgbClr val="A4A3A4"/>
          </p15:clr>
        </p15:guide>
        <p15:guide id="7" userDrawn="1">
          <p15:clr>
            <a:srgbClr val="A4A3A4"/>
          </p15:clr>
        </p15:guide>
        <p15:guide id="8"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5D"/>
    <a:srgbClr val="001A36"/>
    <a:srgbClr val="6CB2E2"/>
    <a:srgbClr val="BBDBED"/>
    <a:srgbClr val="691831"/>
    <a:srgbClr val="A61D38"/>
    <a:srgbClr val="DD1E34"/>
    <a:srgbClr val="4379BD"/>
    <a:srgbClr val="6EB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84853-3FC8-449C-B6E0-769C6207F839}" v="90" dt="2025-03-10T21:37:50.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997" autoAdjust="0"/>
  </p:normalViewPr>
  <p:slideViewPr>
    <p:cSldViewPr snapToGrid="0">
      <p:cViewPr varScale="1">
        <p:scale>
          <a:sx n="90" d="100"/>
          <a:sy n="90" d="100"/>
        </p:scale>
        <p:origin x="929" y="92"/>
      </p:cViewPr>
      <p:guideLst>
        <p:guide pos="3840"/>
        <p:guide orient="horz" pos="2160"/>
        <p:guide orient="horz" pos="4320"/>
        <p:guide orient="horz"/>
        <p:guide/>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a Lindenberg" userId="a0d7def6-72a0-43ab-aee3-b9c5897da4ad" providerId="ADAL" clId="{7B484853-3FC8-449C-B6E0-769C6207F839}"/>
    <pc:docChg chg="undo custSel modSld">
      <pc:chgData name="Dina Lindenberg" userId="a0d7def6-72a0-43ab-aee3-b9c5897da4ad" providerId="ADAL" clId="{7B484853-3FC8-449C-B6E0-769C6207F839}" dt="2025-03-10T21:39:46.423" v="198" actId="1076"/>
      <pc:docMkLst>
        <pc:docMk/>
      </pc:docMkLst>
      <pc:sldChg chg="modSp mod">
        <pc:chgData name="Dina Lindenberg" userId="a0d7def6-72a0-43ab-aee3-b9c5897da4ad" providerId="ADAL" clId="{7B484853-3FC8-449C-B6E0-769C6207F839}" dt="2025-03-10T17:09:06.768" v="125" actId="20577"/>
        <pc:sldMkLst>
          <pc:docMk/>
          <pc:sldMk cId="1105892133" sldId="262"/>
        </pc:sldMkLst>
        <pc:spChg chg="mod">
          <ac:chgData name="Dina Lindenberg" userId="a0d7def6-72a0-43ab-aee3-b9c5897da4ad" providerId="ADAL" clId="{7B484853-3FC8-449C-B6E0-769C6207F839}" dt="2025-03-10T17:09:06.768" v="125" actId="20577"/>
          <ac:spMkLst>
            <pc:docMk/>
            <pc:sldMk cId="1105892133" sldId="262"/>
            <ac:spMk id="20" creationId="{673AAC9D-AC02-8B84-2542-2D174B62628B}"/>
          </ac:spMkLst>
        </pc:spChg>
        <pc:spChg chg="mod">
          <ac:chgData name="Dina Lindenberg" userId="a0d7def6-72a0-43ab-aee3-b9c5897da4ad" providerId="ADAL" clId="{7B484853-3FC8-449C-B6E0-769C6207F839}" dt="2025-03-10T17:08:30.856" v="84" actId="20577"/>
          <ac:spMkLst>
            <pc:docMk/>
            <pc:sldMk cId="1105892133" sldId="262"/>
            <ac:spMk id="59" creationId="{12E6A729-BAAD-9923-E63E-0CD4CE5608C1}"/>
          </ac:spMkLst>
        </pc:spChg>
      </pc:sldChg>
      <pc:sldChg chg="modSp">
        <pc:chgData name="Dina Lindenberg" userId="a0d7def6-72a0-43ab-aee3-b9c5897da4ad" providerId="ADAL" clId="{7B484853-3FC8-449C-B6E0-769C6207F839}" dt="2025-03-10T17:08:04.345" v="44" actId="20577"/>
        <pc:sldMkLst>
          <pc:docMk/>
          <pc:sldMk cId="3397650960" sldId="281"/>
        </pc:sldMkLst>
        <pc:spChg chg="mod">
          <ac:chgData name="Dina Lindenberg" userId="a0d7def6-72a0-43ab-aee3-b9c5897da4ad" providerId="ADAL" clId="{7B484853-3FC8-449C-B6E0-769C6207F839}" dt="2025-03-10T17:08:04.345" v="44" actId="20577"/>
          <ac:spMkLst>
            <pc:docMk/>
            <pc:sldMk cId="3397650960" sldId="281"/>
            <ac:spMk id="12" creationId="{EDC7E687-C616-7666-AC4C-64174A415601}"/>
          </ac:spMkLst>
        </pc:spChg>
      </pc:sldChg>
      <pc:sldChg chg="modTransition">
        <pc:chgData name="Dina Lindenberg" userId="a0d7def6-72a0-43ab-aee3-b9c5897da4ad" providerId="ADAL" clId="{7B484853-3FC8-449C-B6E0-769C6207F839}" dt="2025-03-10T17:09:49.949" v="126"/>
        <pc:sldMkLst>
          <pc:docMk/>
          <pc:sldMk cId="4204506288" sldId="292"/>
        </pc:sldMkLst>
      </pc:sldChg>
      <pc:sldChg chg="modSp mod">
        <pc:chgData name="Dina Lindenberg" userId="a0d7def6-72a0-43ab-aee3-b9c5897da4ad" providerId="ADAL" clId="{7B484853-3FC8-449C-B6E0-769C6207F839}" dt="2025-03-10T17:08:21.554" v="64" actId="20577"/>
        <pc:sldMkLst>
          <pc:docMk/>
          <pc:sldMk cId="2168672769" sldId="294"/>
        </pc:sldMkLst>
        <pc:spChg chg="mod">
          <ac:chgData name="Dina Lindenberg" userId="a0d7def6-72a0-43ab-aee3-b9c5897da4ad" providerId="ADAL" clId="{7B484853-3FC8-449C-B6E0-769C6207F839}" dt="2025-03-10T17:08:21.554" v="64" actId="20577"/>
          <ac:spMkLst>
            <pc:docMk/>
            <pc:sldMk cId="2168672769" sldId="294"/>
            <ac:spMk id="12" creationId="{4429C642-4182-5BF8-4ABA-39B0A0D63BAB}"/>
          </ac:spMkLst>
        </pc:spChg>
      </pc:sldChg>
      <pc:sldChg chg="addSp delSp modSp mod">
        <pc:chgData name="Dina Lindenberg" userId="a0d7def6-72a0-43ab-aee3-b9c5897da4ad" providerId="ADAL" clId="{7B484853-3FC8-449C-B6E0-769C6207F839}" dt="2025-03-10T21:39:46.423" v="198" actId="1076"/>
        <pc:sldMkLst>
          <pc:docMk/>
          <pc:sldMk cId="2573431266" sldId="295"/>
        </pc:sldMkLst>
        <pc:picChg chg="add del mod">
          <ac:chgData name="Dina Lindenberg" userId="a0d7def6-72a0-43ab-aee3-b9c5897da4ad" providerId="ADAL" clId="{7B484853-3FC8-449C-B6E0-769C6207F839}" dt="2025-03-10T21:37:29.838" v="131" actId="478"/>
          <ac:picMkLst>
            <pc:docMk/>
            <pc:sldMk cId="2573431266" sldId="295"/>
            <ac:picMk id="4" creationId="{AE66B802-9377-FCED-443B-0EAB7CC4B76F}"/>
          </ac:picMkLst>
        </pc:picChg>
        <pc:picChg chg="add del mod">
          <ac:chgData name="Dina Lindenberg" userId="a0d7def6-72a0-43ab-aee3-b9c5897da4ad" providerId="ADAL" clId="{7B484853-3FC8-449C-B6E0-769C6207F839}" dt="2025-03-10T21:39:39.401" v="195" actId="478"/>
          <ac:picMkLst>
            <pc:docMk/>
            <pc:sldMk cId="2573431266" sldId="295"/>
            <ac:picMk id="5" creationId="{E8D73F92-BDB0-3971-3E69-FD430216BDE8}"/>
          </ac:picMkLst>
        </pc:picChg>
        <pc:picChg chg="add del mod">
          <ac:chgData name="Dina Lindenberg" userId="a0d7def6-72a0-43ab-aee3-b9c5897da4ad" providerId="ADAL" clId="{7B484853-3FC8-449C-B6E0-769C6207F839}" dt="2025-03-10T21:39:39.897" v="196" actId="478"/>
          <ac:picMkLst>
            <pc:docMk/>
            <pc:sldMk cId="2573431266" sldId="295"/>
            <ac:picMk id="6" creationId="{C69E7DA6-F3C8-78AB-7567-A9D416E2DF79}"/>
          </ac:picMkLst>
        </pc:picChg>
        <pc:picChg chg="del">
          <ac:chgData name="Dina Lindenberg" userId="a0d7def6-72a0-43ab-aee3-b9c5897da4ad" providerId="ADAL" clId="{7B484853-3FC8-449C-B6E0-769C6207F839}" dt="2025-03-10T21:29:45.851" v="127" actId="478"/>
          <ac:picMkLst>
            <pc:docMk/>
            <pc:sldMk cId="2573431266" sldId="295"/>
            <ac:picMk id="7" creationId="{84CF3EFB-C2AB-D58F-16F4-E196C0C28A8B}"/>
          </ac:picMkLst>
        </pc:picChg>
        <pc:picChg chg="del">
          <ac:chgData name="Dina Lindenberg" userId="a0d7def6-72a0-43ab-aee3-b9c5897da4ad" providerId="ADAL" clId="{7B484853-3FC8-449C-B6E0-769C6207F839}" dt="2025-03-10T21:29:46.575" v="128" actId="478"/>
          <ac:picMkLst>
            <pc:docMk/>
            <pc:sldMk cId="2573431266" sldId="295"/>
            <ac:picMk id="8" creationId="{C05C71CD-1537-A19B-7BB3-E6DBADAC2625}"/>
          </ac:picMkLst>
        </pc:picChg>
        <pc:picChg chg="add mod">
          <ac:chgData name="Dina Lindenberg" userId="a0d7def6-72a0-43ab-aee3-b9c5897da4ad" providerId="ADAL" clId="{7B484853-3FC8-449C-B6E0-769C6207F839}" dt="2025-03-10T21:37:50.084" v="140" actId="571"/>
          <ac:picMkLst>
            <pc:docMk/>
            <pc:sldMk cId="2573431266" sldId="295"/>
            <ac:picMk id="9" creationId="{150FF732-8809-6516-1F02-F6FDB785BBD9}"/>
          </ac:picMkLst>
        </pc:picChg>
        <pc:picChg chg="add mod">
          <ac:chgData name="Dina Lindenberg" userId="a0d7def6-72a0-43ab-aee3-b9c5897da4ad" providerId="ADAL" clId="{7B484853-3FC8-449C-B6E0-769C6207F839}" dt="2025-03-10T21:37:50.084" v="140" actId="571"/>
          <ac:picMkLst>
            <pc:docMk/>
            <pc:sldMk cId="2573431266" sldId="295"/>
            <ac:picMk id="10" creationId="{D060D806-2D4B-5EA8-3AC1-E2E5C4773474}"/>
          </ac:picMkLst>
        </pc:picChg>
        <pc:picChg chg="add mod">
          <ac:chgData name="Dina Lindenberg" userId="a0d7def6-72a0-43ab-aee3-b9c5897da4ad" providerId="ADAL" clId="{7B484853-3FC8-449C-B6E0-769C6207F839}" dt="2025-03-10T21:39:46.423" v="198" actId="1076"/>
          <ac:picMkLst>
            <pc:docMk/>
            <pc:sldMk cId="2573431266" sldId="295"/>
            <ac:picMk id="12" creationId="{5045CFCE-5564-C63F-69AE-CD84B4A69B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516F3-214A-4364-AA81-AFE1ED233420}"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7656B-4D66-4162-A5AF-1063B188DEA8}" type="slidenum">
              <a:rPr lang="en-US" smtClean="0"/>
              <a:t>‹#›</a:t>
            </a:fld>
            <a:endParaRPr lang="en-US"/>
          </a:p>
        </p:txBody>
      </p:sp>
    </p:spTree>
    <p:extLst>
      <p:ext uri="{BB962C8B-B14F-4D97-AF65-F5344CB8AC3E}">
        <p14:creationId xmlns:p14="http://schemas.microsoft.com/office/powerpoint/2010/main" val="14087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7656B-4D66-4162-A5AF-1063B188DEA8}" type="slidenum">
              <a:rPr lang="en-US" smtClean="0"/>
              <a:t>8</a:t>
            </a:fld>
            <a:endParaRPr lang="en-US"/>
          </a:p>
        </p:txBody>
      </p:sp>
    </p:spTree>
    <p:extLst>
      <p:ext uri="{BB962C8B-B14F-4D97-AF65-F5344CB8AC3E}">
        <p14:creationId xmlns:p14="http://schemas.microsoft.com/office/powerpoint/2010/main" val="362699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3BE8-4ED2-3243-D52B-7992DF4B1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04AE66-3002-34A6-7585-7A3ACF67F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76F3A9-04BE-1C49-B2C7-8910282760E8}"/>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5" name="Footer Placeholder 4">
            <a:extLst>
              <a:ext uri="{FF2B5EF4-FFF2-40B4-BE49-F238E27FC236}">
                <a16:creationId xmlns:a16="http://schemas.microsoft.com/office/drawing/2014/main" id="{396AA394-764D-664A-33FD-ADA014F84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2E761-4380-CE0E-0D9B-0AA1F4311512}"/>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319282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27B6-2377-AF3E-4465-0BBE2BBBA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F296EF-BC09-0B4C-6180-2107AE6457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938DE-27DE-7986-9FEB-72D8B683825A}"/>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5" name="Footer Placeholder 4">
            <a:extLst>
              <a:ext uri="{FF2B5EF4-FFF2-40B4-BE49-F238E27FC236}">
                <a16:creationId xmlns:a16="http://schemas.microsoft.com/office/drawing/2014/main" id="{3B8F2E4D-918E-0FD2-8BB5-8EF635C57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B1B6A-71B2-A1ED-DADA-44584F9FF117}"/>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254668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02732-4545-7CA5-B3FB-0ED5B8FCBC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914AF-FFD0-C516-0FF7-6711B43A0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2CFB7-AB75-BFCE-3AB6-768DE070DD8F}"/>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5" name="Footer Placeholder 4">
            <a:extLst>
              <a:ext uri="{FF2B5EF4-FFF2-40B4-BE49-F238E27FC236}">
                <a16:creationId xmlns:a16="http://schemas.microsoft.com/office/drawing/2014/main" id="{FDB8AB71-4AEB-B3DF-254D-7EC7D1E34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62F03-52DD-D329-5C67-9021A436A0F2}"/>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10810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DF58-A463-EF40-9BF8-741779EB7D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D7FEC-CA87-14C5-90C0-C417E414DC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0FADE-1E75-EF70-5858-8F5604A4F975}"/>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5" name="Footer Placeholder 4">
            <a:extLst>
              <a:ext uri="{FF2B5EF4-FFF2-40B4-BE49-F238E27FC236}">
                <a16:creationId xmlns:a16="http://schemas.microsoft.com/office/drawing/2014/main" id="{638E2178-00C9-00DA-E92C-372554F11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62A80-ECA1-A438-C89B-760D8062BFB1}"/>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18310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8266-6422-293B-1798-39A916EE9D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485D75-6E04-7DBE-09D6-62BECB7E69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A6376-FC5A-3EA5-8FB9-CAED6239C45A}"/>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5" name="Footer Placeholder 4">
            <a:extLst>
              <a:ext uri="{FF2B5EF4-FFF2-40B4-BE49-F238E27FC236}">
                <a16:creationId xmlns:a16="http://schemas.microsoft.com/office/drawing/2014/main" id="{E7B090ED-BE1B-E076-BE33-BA68969C3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459E8-0B8B-B323-0394-B1F64AD145D5}"/>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244378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5416-721A-9970-64FA-AD3F2A01F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5AA19-BADE-38AF-2289-4F4216697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F978F1-3D3F-9D1A-CB85-92FA7C60E8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FD48C-8FCB-0F24-0794-13318AE5C1AA}"/>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6" name="Footer Placeholder 5">
            <a:extLst>
              <a:ext uri="{FF2B5EF4-FFF2-40B4-BE49-F238E27FC236}">
                <a16:creationId xmlns:a16="http://schemas.microsoft.com/office/drawing/2014/main" id="{B151199B-EC69-D1E6-8106-718648FB8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F3A75-0D38-D20D-9B07-3D9942272CA5}"/>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412861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6D0-DE0B-2DA7-A0E1-FC1A1847DD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F06D85-DAF8-5D7A-1C46-8CC3C12AF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35F67-62D2-4747-E5AE-8D0F9B8EB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279F9F-1116-0E3B-D456-DFB6D2FB4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99BA71-6D38-66AB-3C6D-7F2CD32433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1491B-DFB1-3CFA-72F5-343DBCEB1934}"/>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8" name="Footer Placeholder 7">
            <a:extLst>
              <a:ext uri="{FF2B5EF4-FFF2-40B4-BE49-F238E27FC236}">
                <a16:creationId xmlns:a16="http://schemas.microsoft.com/office/drawing/2014/main" id="{53C2072E-8BCA-7568-B74C-AEF99507C1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62EB5E-ABA5-227F-AD62-68EB863D37D6}"/>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100497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5DCC-29F7-81B7-F525-99E5A34C2A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83349F-3FD7-E68A-315F-33B78AD48467}"/>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4" name="Footer Placeholder 3">
            <a:extLst>
              <a:ext uri="{FF2B5EF4-FFF2-40B4-BE49-F238E27FC236}">
                <a16:creationId xmlns:a16="http://schemas.microsoft.com/office/drawing/2014/main" id="{914F0770-DDEA-7C02-3E0D-49A3ABE15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D29814-2AA5-584B-F8AC-8B4AAFB8EB6C}"/>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84519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C2BF5-6622-72F1-31DA-B1BD1BF4CB1C}"/>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3" name="Footer Placeholder 2">
            <a:extLst>
              <a:ext uri="{FF2B5EF4-FFF2-40B4-BE49-F238E27FC236}">
                <a16:creationId xmlns:a16="http://schemas.microsoft.com/office/drawing/2014/main" id="{8CD09A9F-CC3D-FE8A-9A1E-8D3065C74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A0E086-9D7D-177B-184B-EEF96753ACF4}"/>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289021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5C9D-F681-E1FA-CD4B-3946D45F4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7B12C8-EA57-1A34-1D02-81A33CF0E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9B362C-A642-F285-D10C-DE15BFBEE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0B3EC-AB7D-756C-A368-F6FFDC110025}"/>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6" name="Footer Placeholder 5">
            <a:extLst>
              <a:ext uri="{FF2B5EF4-FFF2-40B4-BE49-F238E27FC236}">
                <a16:creationId xmlns:a16="http://schemas.microsoft.com/office/drawing/2014/main" id="{BA29356C-1A07-EAE7-C41C-AFC5E3755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F6B2F-FA3F-6F66-31AC-574750658F70}"/>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355916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C5C1-B40A-2B6E-48B7-81E5A3042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2BC5B6-2DB9-8377-701E-65DF11B4C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53721B-2AC5-156E-AE38-C5476896D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8C8BA-03DD-1A79-7376-689410BF220D}"/>
              </a:ext>
            </a:extLst>
          </p:cNvPr>
          <p:cNvSpPr>
            <a:spLocks noGrp="1"/>
          </p:cNvSpPr>
          <p:nvPr>
            <p:ph type="dt" sz="half" idx="10"/>
          </p:nvPr>
        </p:nvSpPr>
        <p:spPr/>
        <p:txBody>
          <a:bodyPr/>
          <a:lstStyle/>
          <a:p>
            <a:fld id="{40D26CD5-724D-4049-AD1D-8E72DD4D476B}" type="datetimeFigureOut">
              <a:rPr lang="en-US" smtClean="0"/>
              <a:t>3/10/2025</a:t>
            </a:fld>
            <a:endParaRPr lang="en-US"/>
          </a:p>
        </p:txBody>
      </p:sp>
      <p:sp>
        <p:nvSpPr>
          <p:cNvPr id="6" name="Footer Placeholder 5">
            <a:extLst>
              <a:ext uri="{FF2B5EF4-FFF2-40B4-BE49-F238E27FC236}">
                <a16:creationId xmlns:a16="http://schemas.microsoft.com/office/drawing/2014/main" id="{37CC97C4-6911-A477-E135-EC9BDEEAC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B950C-9868-A809-4313-6D0A0D6EAED5}"/>
              </a:ext>
            </a:extLst>
          </p:cNvPr>
          <p:cNvSpPr>
            <a:spLocks noGrp="1"/>
          </p:cNvSpPr>
          <p:nvPr>
            <p:ph type="sldNum" sz="quarter" idx="12"/>
          </p:nvPr>
        </p:nvSpPr>
        <p:spPr/>
        <p:txBody>
          <a:bodyPr/>
          <a:lstStyle/>
          <a:p>
            <a:fld id="{04F7383B-4DD5-4479-BC67-165B103588A2}" type="slidenum">
              <a:rPr lang="en-US" smtClean="0"/>
              <a:t>‹#›</a:t>
            </a:fld>
            <a:endParaRPr lang="en-US"/>
          </a:p>
        </p:txBody>
      </p:sp>
    </p:spTree>
    <p:extLst>
      <p:ext uri="{BB962C8B-B14F-4D97-AF65-F5344CB8AC3E}">
        <p14:creationId xmlns:p14="http://schemas.microsoft.com/office/powerpoint/2010/main" val="305885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72A62-7C92-B511-939B-3D1BB49E98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792F8B-221C-EF6D-547B-53F4AFCA3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FE618-2B40-E9E5-02F3-FF91DB440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D26CD5-724D-4049-AD1D-8E72DD4D476B}" type="datetimeFigureOut">
              <a:rPr lang="en-US" smtClean="0"/>
              <a:t>3/10/2025</a:t>
            </a:fld>
            <a:endParaRPr lang="en-US"/>
          </a:p>
        </p:txBody>
      </p:sp>
      <p:sp>
        <p:nvSpPr>
          <p:cNvPr id="5" name="Footer Placeholder 4">
            <a:extLst>
              <a:ext uri="{FF2B5EF4-FFF2-40B4-BE49-F238E27FC236}">
                <a16:creationId xmlns:a16="http://schemas.microsoft.com/office/drawing/2014/main" id="{C56BBE1B-50BF-6B97-6E20-3FF77950C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B59C54-6498-D7D3-4E70-23062DC59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F7383B-4DD5-4479-BC67-165B103588A2}" type="slidenum">
              <a:rPr lang="en-US" smtClean="0"/>
              <a:t>‹#›</a:t>
            </a:fld>
            <a:endParaRPr lang="en-US"/>
          </a:p>
        </p:txBody>
      </p:sp>
    </p:spTree>
    <p:extLst>
      <p:ext uri="{BB962C8B-B14F-4D97-AF65-F5344CB8AC3E}">
        <p14:creationId xmlns:p14="http://schemas.microsoft.com/office/powerpoint/2010/main" val="166168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p:cNvGrpSpPr/>
        <p:nvPr/>
      </p:nvGrpSpPr>
      <p:grpSpPr>
        <a:xfrm>
          <a:off x="0" y="0"/>
          <a:ext cx="0" cy="0"/>
          <a:chOff x="0" y="0"/>
          <a:chExt cx="0" cy="0"/>
        </a:xfrm>
      </p:grpSpPr>
      <p:pic>
        <p:nvPicPr>
          <p:cNvPr id="27" name="Picture 26" descr="A black and white flag&#10;&#10;Description automatically generated">
            <a:extLst>
              <a:ext uri="{FF2B5EF4-FFF2-40B4-BE49-F238E27FC236}">
                <a16:creationId xmlns:a16="http://schemas.microsoft.com/office/drawing/2014/main" id="{C98EC174-74F6-8EEC-26A5-8BD8133F3766}"/>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717823" y="-606006"/>
            <a:ext cx="15627644" cy="8070012"/>
          </a:xfrm>
          <a:prstGeom prst="rect">
            <a:avLst/>
          </a:prstGeom>
        </p:spPr>
      </p:pic>
      <p:pic>
        <p:nvPicPr>
          <p:cNvPr id="24" name="Picture 23" descr="A black and white sign with white text&#10;&#10;Description automatically generated">
            <a:extLst>
              <a:ext uri="{FF2B5EF4-FFF2-40B4-BE49-F238E27FC236}">
                <a16:creationId xmlns:a16="http://schemas.microsoft.com/office/drawing/2014/main" id="{F366221D-4DE2-9A72-6F60-6BF30359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029" y="4044682"/>
            <a:ext cx="3703941" cy="1380950"/>
          </a:xfrm>
          <a:prstGeom prst="rect">
            <a:avLst/>
          </a:prstGeom>
        </p:spPr>
      </p:pic>
      <p:sp>
        <p:nvSpPr>
          <p:cNvPr id="25" name="TextBox 24">
            <a:extLst>
              <a:ext uri="{FF2B5EF4-FFF2-40B4-BE49-F238E27FC236}">
                <a16:creationId xmlns:a16="http://schemas.microsoft.com/office/drawing/2014/main" id="{A86F2A2A-975F-6233-7664-AB3291F65071}"/>
              </a:ext>
            </a:extLst>
          </p:cNvPr>
          <p:cNvSpPr txBox="1"/>
          <p:nvPr/>
        </p:nvSpPr>
        <p:spPr>
          <a:xfrm>
            <a:off x="1413448" y="1432368"/>
            <a:ext cx="9365104" cy="1323439"/>
          </a:xfrm>
          <a:prstGeom prst="rect">
            <a:avLst/>
          </a:prstGeom>
          <a:noFill/>
        </p:spPr>
        <p:txBody>
          <a:bodyPr wrap="square" rtlCol="0">
            <a:spAutoFit/>
          </a:bodyPr>
          <a:lstStyle/>
          <a:p>
            <a:pPr algn="ctr"/>
            <a:r>
              <a:rPr lang="en-US" sz="8000" b="1" dirty="0">
                <a:solidFill>
                  <a:srgbClr val="6CB2E2"/>
                </a:solidFill>
                <a:latin typeface="Univers" panose="020B0503020202020204" pitchFamily="34" charset="0"/>
              </a:rPr>
              <a:t>Strategic Plan</a:t>
            </a:r>
          </a:p>
        </p:txBody>
      </p:sp>
    </p:spTree>
    <p:extLst>
      <p:ext uri="{BB962C8B-B14F-4D97-AF65-F5344CB8AC3E}">
        <p14:creationId xmlns:p14="http://schemas.microsoft.com/office/powerpoint/2010/main" val="4061849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083513DC-F966-8554-DF1E-5647173BC8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A6AC36-6F2A-986D-42B7-63B1084FF95B}"/>
              </a:ext>
            </a:extLst>
          </p:cNvPr>
          <p:cNvSpPr/>
          <p:nvPr/>
        </p:nvSpPr>
        <p:spPr>
          <a:xfrm>
            <a:off x="-248433" y="-234863"/>
            <a:ext cx="12688866" cy="7327726"/>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ed and black rectangle&#10;&#10;Description automatically generated">
            <a:extLst>
              <a:ext uri="{FF2B5EF4-FFF2-40B4-BE49-F238E27FC236}">
                <a16:creationId xmlns:a16="http://schemas.microsoft.com/office/drawing/2014/main" id="{0F2B530F-D860-55A7-80C4-D0479AB1FA89}"/>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rcRect t="21986" b="29507"/>
          <a:stretch/>
        </p:blipFill>
        <p:spPr>
          <a:xfrm>
            <a:off x="-237995" y="1203628"/>
            <a:ext cx="12688866" cy="3461991"/>
          </a:xfrm>
          <a:prstGeom prst="rect">
            <a:avLst/>
          </a:prstGeom>
        </p:spPr>
      </p:pic>
      <p:grpSp>
        <p:nvGrpSpPr>
          <p:cNvPr id="5" name="Group 4">
            <a:extLst>
              <a:ext uri="{FF2B5EF4-FFF2-40B4-BE49-F238E27FC236}">
                <a16:creationId xmlns:a16="http://schemas.microsoft.com/office/drawing/2014/main" id="{13B51437-0D00-D09D-5428-15232CD9208F}"/>
              </a:ext>
            </a:extLst>
          </p:cNvPr>
          <p:cNvGrpSpPr/>
          <p:nvPr/>
        </p:nvGrpSpPr>
        <p:grpSpPr>
          <a:xfrm>
            <a:off x="985412" y="1777559"/>
            <a:ext cx="3411254" cy="739207"/>
            <a:chOff x="985412" y="1131864"/>
            <a:chExt cx="3411254" cy="739207"/>
          </a:xfrm>
        </p:grpSpPr>
        <p:sp>
          <p:nvSpPr>
            <p:cNvPr id="6" name="TextBox 5">
              <a:hlinkClick r:id="rId3" action="ppaction://hlinksldjump"/>
              <a:extLst>
                <a:ext uri="{FF2B5EF4-FFF2-40B4-BE49-F238E27FC236}">
                  <a16:creationId xmlns:a16="http://schemas.microsoft.com/office/drawing/2014/main" id="{F1F876DB-B487-45F7-197E-8A0AFD6B2E52}"/>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Accessible</a:t>
              </a:r>
            </a:p>
          </p:txBody>
        </p:sp>
        <p:sp>
          <p:nvSpPr>
            <p:cNvPr id="7" name="Oval 6">
              <a:extLst>
                <a:ext uri="{FF2B5EF4-FFF2-40B4-BE49-F238E27FC236}">
                  <a16:creationId xmlns:a16="http://schemas.microsoft.com/office/drawing/2014/main" id="{62E10C46-8180-5345-6F4E-28437EB4D509}"/>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8" name="Group 7">
            <a:extLst>
              <a:ext uri="{FF2B5EF4-FFF2-40B4-BE49-F238E27FC236}">
                <a16:creationId xmlns:a16="http://schemas.microsoft.com/office/drawing/2014/main" id="{C1F0C84C-7CF5-4AA7-0527-91AE25574580}"/>
              </a:ext>
            </a:extLst>
          </p:cNvPr>
          <p:cNvGrpSpPr/>
          <p:nvPr/>
        </p:nvGrpSpPr>
        <p:grpSpPr>
          <a:xfrm>
            <a:off x="4390373" y="1777559"/>
            <a:ext cx="3411254" cy="739207"/>
            <a:chOff x="985412" y="1131864"/>
            <a:chExt cx="3411254" cy="739207"/>
          </a:xfrm>
        </p:grpSpPr>
        <p:sp>
          <p:nvSpPr>
            <p:cNvPr id="9" name="TextBox 8">
              <a:hlinkClick r:id="rId3" action="ppaction://hlinksldjump"/>
              <a:extLst>
                <a:ext uri="{FF2B5EF4-FFF2-40B4-BE49-F238E27FC236}">
                  <a16:creationId xmlns:a16="http://schemas.microsoft.com/office/drawing/2014/main" id="{3F05B4D0-BDE7-3739-5310-4DC09DD8DD22}"/>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Affordable</a:t>
              </a:r>
            </a:p>
          </p:txBody>
        </p:sp>
        <p:sp>
          <p:nvSpPr>
            <p:cNvPr id="10" name="Oval 9">
              <a:extLst>
                <a:ext uri="{FF2B5EF4-FFF2-40B4-BE49-F238E27FC236}">
                  <a16:creationId xmlns:a16="http://schemas.microsoft.com/office/drawing/2014/main" id="{735569F8-DDD1-1B39-56C0-20B063A60C8A}"/>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a:extLst>
              <a:ext uri="{FF2B5EF4-FFF2-40B4-BE49-F238E27FC236}">
                <a16:creationId xmlns:a16="http://schemas.microsoft.com/office/drawing/2014/main" id="{2238AA5B-7943-F2F9-7F84-CB0F1B808C40}"/>
              </a:ext>
            </a:extLst>
          </p:cNvPr>
          <p:cNvGrpSpPr/>
          <p:nvPr/>
        </p:nvGrpSpPr>
        <p:grpSpPr>
          <a:xfrm>
            <a:off x="7795334" y="1777559"/>
            <a:ext cx="3411254" cy="739207"/>
            <a:chOff x="985412" y="1131864"/>
            <a:chExt cx="3411254" cy="739207"/>
          </a:xfrm>
        </p:grpSpPr>
        <p:sp>
          <p:nvSpPr>
            <p:cNvPr id="12" name="TextBox 11">
              <a:hlinkClick r:id="rId3" action="ppaction://hlinksldjump"/>
              <a:extLst>
                <a:ext uri="{FF2B5EF4-FFF2-40B4-BE49-F238E27FC236}">
                  <a16:creationId xmlns:a16="http://schemas.microsoft.com/office/drawing/2014/main" id="{4429C642-4182-5BF8-4ABA-39B0A0D63BAB}"/>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Minimize Disparities</a:t>
              </a:r>
            </a:p>
          </p:txBody>
        </p:sp>
        <p:sp>
          <p:nvSpPr>
            <p:cNvPr id="13" name="Oval 12">
              <a:extLst>
                <a:ext uri="{FF2B5EF4-FFF2-40B4-BE49-F238E27FC236}">
                  <a16:creationId xmlns:a16="http://schemas.microsoft.com/office/drawing/2014/main" id="{45115BD5-B5C6-4AEB-DBE7-59B60A89F618}"/>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4" name="Group 13">
            <a:extLst>
              <a:ext uri="{FF2B5EF4-FFF2-40B4-BE49-F238E27FC236}">
                <a16:creationId xmlns:a16="http://schemas.microsoft.com/office/drawing/2014/main" id="{FE49C6EA-359C-A7C6-1B88-528138A5D954}"/>
              </a:ext>
            </a:extLst>
          </p:cNvPr>
          <p:cNvGrpSpPr/>
          <p:nvPr/>
        </p:nvGrpSpPr>
        <p:grpSpPr>
          <a:xfrm>
            <a:off x="119553" y="3464507"/>
            <a:ext cx="3411254" cy="1108539"/>
            <a:chOff x="985412" y="1131864"/>
            <a:chExt cx="3411254" cy="1108539"/>
          </a:xfrm>
        </p:grpSpPr>
        <p:sp>
          <p:nvSpPr>
            <p:cNvPr id="15" name="TextBox 14">
              <a:hlinkClick r:id="rId3" action="ppaction://hlinksldjump"/>
              <a:extLst>
                <a:ext uri="{FF2B5EF4-FFF2-40B4-BE49-F238E27FC236}">
                  <a16:creationId xmlns:a16="http://schemas.microsoft.com/office/drawing/2014/main" id="{957B621E-FB2A-3B5C-6878-A9DEBAB47731}"/>
                </a:ext>
              </a:extLst>
            </p:cNvPr>
            <p:cNvSpPr txBox="1"/>
            <p:nvPr/>
          </p:nvSpPr>
          <p:spPr>
            <a:xfrm>
              <a:off x="985412" y="1409406"/>
              <a:ext cx="3411254" cy="830997"/>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Safe and</a:t>
              </a:r>
            </a:p>
            <a:p>
              <a:pPr algn="ctr"/>
              <a:r>
                <a:rPr lang="en-US" sz="2400" b="1" dirty="0">
                  <a:solidFill>
                    <a:schemeClr val="bg1"/>
                  </a:solidFill>
                  <a:latin typeface="Univers" panose="020B0503020202020204" pitchFamily="34" charset="0"/>
                </a:rPr>
                <a:t>High Quality</a:t>
              </a:r>
            </a:p>
          </p:txBody>
        </p:sp>
        <p:sp>
          <p:nvSpPr>
            <p:cNvPr id="17" name="Oval 16">
              <a:extLst>
                <a:ext uri="{FF2B5EF4-FFF2-40B4-BE49-F238E27FC236}">
                  <a16:creationId xmlns:a16="http://schemas.microsoft.com/office/drawing/2014/main" id="{DED193CC-6DFE-10C2-4A70-E3529110171F}"/>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6" name="Group 25">
            <a:extLst>
              <a:ext uri="{FF2B5EF4-FFF2-40B4-BE49-F238E27FC236}">
                <a16:creationId xmlns:a16="http://schemas.microsoft.com/office/drawing/2014/main" id="{5482896E-76AB-F274-29A2-BF189EC3E9A3}"/>
              </a:ext>
            </a:extLst>
          </p:cNvPr>
          <p:cNvGrpSpPr/>
          <p:nvPr/>
        </p:nvGrpSpPr>
        <p:grpSpPr>
          <a:xfrm>
            <a:off x="4384080" y="3464507"/>
            <a:ext cx="3411254" cy="1108539"/>
            <a:chOff x="985412" y="1131864"/>
            <a:chExt cx="3411254" cy="1108539"/>
          </a:xfrm>
        </p:grpSpPr>
        <p:sp>
          <p:nvSpPr>
            <p:cNvPr id="27" name="TextBox 26">
              <a:hlinkClick r:id="rId3" action="ppaction://hlinksldjump"/>
              <a:extLst>
                <a:ext uri="{FF2B5EF4-FFF2-40B4-BE49-F238E27FC236}">
                  <a16:creationId xmlns:a16="http://schemas.microsoft.com/office/drawing/2014/main" id="{C8579CA7-28AA-1CBA-6A92-BD8A14B06E08}"/>
                </a:ext>
              </a:extLst>
            </p:cNvPr>
            <p:cNvSpPr txBox="1"/>
            <p:nvPr/>
          </p:nvSpPr>
          <p:spPr>
            <a:xfrm>
              <a:off x="985412" y="1409406"/>
              <a:ext cx="3411254" cy="830997"/>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Sustainably</a:t>
              </a:r>
            </a:p>
            <a:p>
              <a:pPr algn="ctr"/>
              <a:r>
                <a:rPr lang="en-US" sz="2400" b="1" dirty="0">
                  <a:solidFill>
                    <a:schemeClr val="bg1"/>
                  </a:solidFill>
                  <a:latin typeface="Univers" panose="020B0503020202020204" pitchFamily="34" charset="0"/>
                </a:rPr>
                <a:t>Staffed</a:t>
              </a:r>
            </a:p>
          </p:txBody>
        </p:sp>
        <p:sp>
          <p:nvSpPr>
            <p:cNvPr id="28" name="Oval 27">
              <a:extLst>
                <a:ext uri="{FF2B5EF4-FFF2-40B4-BE49-F238E27FC236}">
                  <a16:creationId xmlns:a16="http://schemas.microsoft.com/office/drawing/2014/main" id="{4040128D-078B-0049-31F1-00D16F6457DB}"/>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9" name="Group 28">
            <a:extLst>
              <a:ext uri="{FF2B5EF4-FFF2-40B4-BE49-F238E27FC236}">
                <a16:creationId xmlns:a16="http://schemas.microsoft.com/office/drawing/2014/main" id="{C53B3B9D-C565-6A48-7203-E76BBD08EA3B}"/>
              </a:ext>
            </a:extLst>
          </p:cNvPr>
          <p:cNvGrpSpPr/>
          <p:nvPr/>
        </p:nvGrpSpPr>
        <p:grpSpPr>
          <a:xfrm>
            <a:off x="8780748" y="3464507"/>
            <a:ext cx="3411254" cy="1108539"/>
            <a:chOff x="985412" y="1131864"/>
            <a:chExt cx="3411254" cy="1108539"/>
          </a:xfrm>
        </p:grpSpPr>
        <p:sp>
          <p:nvSpPr>
            <p:cNvPr id="30" name="TextBox 29">
              <a:hlinkClick r:id="rId3" action="ppaction://hlinksldjump"/>
              <a:extLst>
                <a:ext uri="{FF2B5EF4-FFF2-40B4-BE49-F238E27FC236}">
                  <a16:creationId xmlns:a16="http://schemas.microsoft.com/office/drawing/2014/main" id="{71E499E7-01FF-D226-300D-90B27C2C4889}"/>
                </a:ext>
              </a:extLst>
            </p:cNvPr>
            <p:cNvSpPr txBox="1"/>
            <p:nvPr/>
          </p:nvSpPr>
          <p:spPr>
            <a:xfrm>
              <a:off x="985412" y="1409406"/>
              <a:ext cx="3411254" cy="830997"/>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Economically</a:t>
              </a:r>
            </a:p>
            <a:p>
              <a:pPr algn="ctr"/>
              <a:r>
                <a:rPr lang="en-US" sz="2400" b="1" dirty="0">
                  <a:solidFill>
                    <a:schemeClr val="bg1"/>
                  </a:solidFill>
                  <a:latin typeface="Univers" panose="020B0503020202020204" pitchFamily="34" charset="0"/>
                </a:rPr>
                <a:t>Viable</a:t>
              </a:r>
            </a:p>
          </p:txBody>
        </p:sp>
        <p:sp>
          <p:nvSpPr>
            <p:cNvPr id="31" name="Oval 30">
              <a:extLst>
                <a:ext uri="{FF2B5EF4-FFF2-40B4-BE49-F238E27FC236}">
                  <a16:creationId xmlns:a16="http://schemas.microsoft.com/office/drawing/2014/main" id="{E86B377B-C2F1-E023-2AA7-63370033115F}"/>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2" name="Group 31">
            <a:extLst>
              <a:ext uri="{FF2B5EF4-FFF2-40B4-BE49-F238E27FC236}">
                <a16:creationId xmlns:a16="http://schemas.microsoft.com/office/drawing/2014/main" id="{F67E9366-F800-ADBE-1D24-F2E6174D6234}"/>
              </a:ext>
            </a:extLst>
          </p:cNvPr>
          <p:cNvGrpSpPr/>
          <p:nvPr/>
        </p:nvGrpSpPr>
        <p:grpSpPr>
          <a:xfrm>
            <a:off x="985412" y="5618756"/>
            <a:ext cx="3411254" cy="739207"/>
            <a:chOff x="985412" y="1131864"/>
            <a:chExt cx="3411254" cy="739207"/>
          </a:xfrm>
        </p:grpSpPr>
        <p:sp>
          <p:nvSpPr>
            <p:cNvPr id="33" name="TextBox 32">
              <a:hlinkClick r:id="rId3" action="ppaction://hlinksldjump"/>
              <a:extLst>
                <a:ext uri="{FF2B5EF4-FFF2-40B4-BE49-F238E27FC236}">
                  <a16:creationId xmlns:a16="http://schemas.microsoft.com/office/drawing/2014/main" id="{2A6B0CE6-69EB-5053-8B6A-6344677DF0C4}"/>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Innovative</a:t>
              </a:r>
            </a:p>
          </p:txBody>
        </p:sp>
        <p:sp>
          <p:nvSpPr>
            <p:cNvPr id="34" name="Oval 33">
              <a:extLst>
                <a:ext uri="{FF2B5EF4-FFF2-40B4-BE49-F238E27FC236}">
                  <a16:creationId xmlns:a16="http://schemas.microsoft.com/office/drawing/2014/main" id="{2E3F3669-6967-70B3-9255-6F72BD87C44F}"/>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5" name="Group 34">
            <a:extLst>
              <a:ext uri="{FF2B5EF4-FFF2-40B4-BE49-F238E27FC236}">
                <a16:creationId xmlns:a16="http://schemas.microsoft.com/office/drawing/2014/main" id="{FC666DF1-57F7-D7D2-0AF9-C98CCC799030}"/>
              </a:ext>
            </a:extLst>
          </p:cNvPr>
          <p:cNvGrpSpPr/>
          <p:nvPr/>
        </p:nvGrpSpPr>
        <p:grpSpPr>
          <a:xfrm>
            <a:off x="4390373" y="5618756"/>
            <a:ext cx="3411254" cy="739207"/>
            <a:chOff x="985412" y="1131864"/>
            <a:chExt cx="3411254" cy="739207"/>
          </a:xfrm>
        </p:grpSpPr>
        <p:sp>
          <p:nvSpPr>
            <p:cNvPr id="36" name="TextBox 35">
              <a:hlinkClick r:id="rId3" action="ppaction://hlinksldjump"/>
              <a:extLst>
                <a:ext uri="{FF2B5EF4-FFF2-40B4-BE49-F238E27FC236}">
                  <a16:creationId xmlns:a16="http://schemas.microsoft.com/office/drawing/2014/main" id="{2A661EEE-60D8-121F-427F-1085EDFC7439}"/>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Coordinated</a:t>
              </a:r>
            </a:p>
          </p:txBody>
        </p:sp>
        <p:sp>
          <p:nvSpPr>
            <p:cNvPr id="37" name="Oval 36">
              <a:extLst>
                <a:ext uri="{FF2B5EF4-FFF2-40B4-BE49-F238E27FC236}">
                  <a16:creationId xmlns:a16="http://schemas.microsoft.com/office/drawing/2014/main" id="{FF8F38DE-118A-ECBA-AA3E-3F4DB3A4AA35}"/>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8" name="Group 37">
            <a:extLst>
              <a:ext uri="{FF2B5EF4-FFF2-40B4-BE49-F238E27FC236}">
                <a16:creationId xmlns:a16="http://schemas.microsoft.com/office/drawing/2014/main" id="{406C274F-08E8-8EC5-E208-CB1153A36FBD}"/>
              </a:ext>
            </a:extLst>
          </p:cNvPr>
          <p:cNvGrpSpPr/>
          <p:nvPr/>
        </p:nvGrpSpPr>
        <p:grpSpPr>
          <a:xfrm>
            <a:off x="7795334" y="5618756"/>
            <a:ext cx="3411254" cy="739207"/>
            <a:chOff x="985412" y="1131864"/>
            <a:chExt cx="3411254" cy="739207"/>
          </a:xfrm>
        </p:grpSpPr>
        <p:sp>
          <p:nvSpPr>
            <p:cNvPr id="39" name="TextBox 38">
              <a:hlinkClick r:id="rId3" action="ppaction://hlinksldjump"/>
              <a:extLst>
                <a:ext uri="{FF2B5EF4-FFF2-40B4-BE49-F238E27FC236}">
                  <a16:creationId xmlns:a16="http://schemas.microsoft.com/office/drawing/2014/main" id="{57D3FCEF-28A3-3DDE-7AB4-63DDB5F54805}"/>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Person-centered</a:t>
              </a:r>
            </a:p>
          </p:txBody>
        </p:sp>
        <p:sp>
          <p:nvSpPr>
            <p:cNvPr id="40" name="Oval 39">
              <a:extLst>
                <a:ext uri="{FF2B5EF4-FFF2-40B4-BE49-F238E27FC236}">
                  <a16:creationId xmlns:a16="http://schemas.microsoft.com/office/drawing/2014/main" id="{7D8016DD-C6FB-CAD8-9DE1-44A783F744B8}"/>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50" name="Picture 49" descr="A black and white sign with white text&#10;&#10;Description automatically generated">
            <a:extLst>
              <a:ext uri="{FF2B5EF4-FFF2-40B4-BE49-F238E27FC236}">
                <a16:creationId xmlns:a16="http://schemas.microsoft.com/office/drawing/2014/main" id="{5D1024EC-60D5-BA60-A828-703C354CE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51" name="TextBox 50">
            <a:extLst>
              <a:ext uri="{FF2B5EF4-FFF2-40B4-BE49-F238E27FC236}">
                <a16:creationId xmlns:a16="http://schemas.microsoft.com/office/drawing/2014/main" id="{587E0424-7AC3-2E6A-F21B-FC059501B76F}"/>
              </a:ext>
            </a:extLst>
          </p:cNvPr>
          <p:cNvSpPr txBox="1"/>
          <p:nvPr/>
        </p:nvSpPr>
        <p:spPr>
          <a:xfrm>
            <a:off x="1081664" y="576156"/>
            <a:ext cx="10046368" cy="769441"/>
          </a:xfrm>
          <a:prstGeom prst="rect">
            <a:avLst/>
          </a:prstGeom>
          <a:noFill/>
        </p:spPr>
        <p:txBody>
          <a:bodyPr wrap="square" rtlCol="0">
            <a:spAutoFit/>
          </a:bodyPr>
          <a:lstStyle/>
          <a:p>
            <a:pPr algn="ctr"/>
            <a:r>
              <a:rPr lang="en-US" sz="4400" b="1" dirty="0">
                <a:solidFill>
                  <a:srgbClr val="6CB2E2"/>
                </a:solidFill>
                <a:latin typeface="Univers" panose="020B0503020202020204" pitchFamily="34" charset="0"/>
              </a:rPr>
              <a:t>Strategic Principles</a:t>
            </a:r>
          </a:p>
        </p:txBody>
      </p:sp>
      <p:grpSp>
        <p:nvGrpSpPr>
          <p:cNvPr id="52" name="Group 51">
            <a:extLst>
              <a:ext uri="{FF2B5EF4-FFF2-40B4-BE49-F238E27FC236}">
                <a16:creationId xmlns:a16="http://schemas.microsoft.com/office/drawing/2014/main" id="{BCA257F4-87EB-C87F-9E81-8F25783FB84F}"/>
              </a:ext>
            </a:extLst>
          </p:cNvPr>
          <p:cNvGrpSpPr/>
          <p:nvPr/>
        </p:nvGrpSpPr>
        <p:grpSpPr>
          <a:xfrm>
            <a:off x="108847" y="6172635"/>
            <a:ext cx="1325177" cy="585850"/>
            <a:chOff x="108847" y="6172635"/>
            <a:chExt cx="1325177" cy="585850"/>
          </a:xfrm>
        </p:grpSpPr>
        <p:sp>
          <p:nvSpPr>
            <p:cNvPr id="53" name="Arrow: Left 52">
              <a:extLst>
                <a:ext uri="{FF2B5EF4-FFF2-40B4-BE49-F238E27FC236}">
                  <a16:creationId xmlns:a16="http://schemas.microsoft.com/office/drawing/2014/main" id="{F465F7BC-4F4A-CE57-4972-BBCE2C98AB29}"/>
                </a:ext>
              </a:extLst>
            </p:cNvPr>
            <p:cNvSpPr/>
            <p:nvPr/>
          </p:nvSpPr>
          <p:spPr>
            <a:xfrm>
              <a:off x="108847" y="6181465"/>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53B1AD9-37A0-F46E-D056-9807B3156608}"/>
                </a:ext>
              </a:extLst>
            </p:cNvPr>
            <p:cNvSpPr txBox="1"/>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55" name="Arrow: Left 54">
              <a:hlinkClick r:id="rId5" action="ppaction://hlinksldjump"/>
              <a:extLst>
                <a:ext uri="{FF2B5EF4-FFF2-40B4-BE49-F238E27FC236}">
                  <a16:creationId xmlns:a16="http://schemas.microsoft.com/office/drawing/2014/main" id="{DB30153C-C556-2432-59CC-FEE772578DFF}"/>
                </a:ext>
              </a:extLst>
            </p:cNvPr>
            <p:cNvSpPr/>
            <p:nvPr/>
          </p:nvSpPr>
          <p:spPr>
            <a:xfrm>
              <a:off x="108847" y="6172635"/>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686727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53" presetClass="entr" presetSubtype="16"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53" presetClass="entr" presetSubtype="16"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C25A40-A232-D654-845E-3551AA89A6A8}"/>
              </a:ext>
            </a:extLst>
          </p:cNvPr>
          <p:cNvSpPr/>
          <p:nvPr/>
        </p:nvSpPr>
        <p:spPr>
          <a:xfrm>
            <a:off x="-237995" y="-200416"/>
            <a:ext cx="12688866" cy="7327726"/>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red and black rectangle&#10;&#10;Description automatically generated">
            <a:extLst>
              <a:ext uri="{FF2B5EF4-FFF2-40B4-BE49-F238E27FC236}">
                <a16:creationId xmlns:a16="http://schemas.microsoft.com/office/drawing/2014/main" id="{1079A861-FA85-FEEE-05A0-611CAF99E71C}"/>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21986" b="29507"/>
          <a:stretch/>
        </p:blipFill>
        <p:spPr>
          <a:xfrm>
            <a:off x="-237995" y="1203628"/>
            <a:ext cx="12688866" cy="3461991"/>
          </a:xfrm>
          <a:prstGeom prst="rect">
            <a:avLst/>
          </a:prstGeom>
        </p:spPr>
      </p:pic>
      <p:grpSp>
        <p:nvGrpSpPr>
          <p:cNvPr id="52" name="Group 51">
            <a:extLst>
              <a:ext uri="{FF2B5EF4-FFF2-40B4-BE49-F238E27FC236}">
                <a16:creationId xmlns:a16="http://schemas.microsoft.com/office/drawing/2014/main" id="{E4012C2A-70AD-F27C-9879-1C99BF604BEF}"/>
              </a:ext>
            </a:extLst>
          </p:cNvPr>
          <p:cNvGrpSpPr/>
          <p:nvPr/>
        </p:nvGrpSpPr>
        <p:grpSpPr>
          <a:xfrm>
            <a:off x="-134601" y="2607574"/>
            <a:ext cx="3411254" cy="739207"/>
            <a:chOff x="985412" y="1131864"/>
            <a:chExt cx="3411254" cy="739207"/>
          </a:xfrm>
        </p:grpSpPr>
        <p:sp>
          <p:nvSpPr>
            <p:cNvPr id="53" name="TextBox 52">
              <a:hlinkClick r:id="rId3" action="ppaction://hlinksldjump"/>
              <a:extLst>
                <a:ext uri="{FF2B5EF4-FFF2-40B4-BE49-F238E27FC236}">
                  <a16:creationId xmlns:a16="http://schemas.microsoft.com/office/drawing/2014/main" id="{AC9E3A3A-0D4E-6E04-BA89-252142E4F7CD}"/>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Accessible</a:t>
              </a:r>
            </a:p>
          </p:txBody>
        </p:sp>
        <p:sp>
          <p:nvSpPr>
            <p:cNvPr id="54" name="Oval 53">
              <a:extLst>
                <a:ext uri="{FF2B5EF4-FFF2-40B4-BE49-F238E27FC236}">
                  <a16:creationId xmlns:a16="http://schemas.microsoft.com/office/drawing/2014/main" id="{8E55F83B-4A26-36F2-3461-56DBBC7C2F49}"/>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5" name="Group 54">
            <a:extLst>
              <a:ext uri="{FF2B5EF4-FFF2-40B4-BE49-F238E27FC236}">
                <a16:creationId xmlns:a16="http://schemas.microsoft.com/office/drawing/2014/main" id="{48617BFF-F8C9-4BAC-BE6E-38CBE9535B01}"/>
              </a:ext>
            </a:extLst>
          </p:cNvPr>
          <p:cNvGrpSpPr/>
          <p:nvPr/>
        </p:nvGrpSpPr>
        <p:grpSpPr>
          <a:xfrm>
            <a:off x="4384080" y="2607574"/>
            <a:ext cx="3411254" cy="739207"/>
            <a:chOff x="985412" y="1131864"/>
            <a:chExt cx="3411254" cy="739207"/>
          </a:xfrm>
        </p:grpSpPr>
        <p:sp>
          <p:nvSpPr>
            <p:cNvPr id="56" name="TextBox 55">
              <a:hlinkClick r:id="rId3" action="ppaction://hlinksldjump"/>
              <a:extLst>
                <a:ext uri="{FF2B5EF4-FFF2-40B4-BE49-F238E27FC236}">
                  <a16:creationId xmlns:a16="http://schemas.microsoft.com/office/drawing/2014/main" id="{76CBB29D-FDD1-0800-F9F2-39627F1D79B3}"/>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Affordable</a:t>
              </a:r>
            </a:p>
          </p:txBody>
        </p:sp>
        <p:sp>
          <p:nvSpPr>
            <p:cNvPr id="57" name="Oval 56">
              <a:extLst>
                <a:ext uri="{FF2B5EF4-FFF2-40B4-BE49-F238E27FC236}">
                  <a16:creationId xmlns:a16="http://schemas.microsoft.com/office/drawing/2014/main" id="{E01E0537-5181-9E5A-46A5-26475A0739CF}"/>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9B8E88D9-76E1-5A84-317A-FC43DA5CC602}"/>
              </a:ext>
            </a:extLst>
          </p:cNvPr>
          <p:cNvGrpSpPr/>
          <p:nvPr/>
        </p:nvGrpSpPr>
        <p:grpSpPr>
          <a:xfrm>
            <a:off x="8831927" y="2607574"/>
            <a:ext cx="3548110" cy="739207"/>
            <a:chOff x="985412" y="1131864"/>
            <a:chExt cx="3411254" cy="739207"/>
          </a:xfrm>
        </p:grpSpPr>
        <p:sp>
          <p:nvSpPr>
            <p:cNvPr id="59" name="TextBox 58">
              <a:hlinkClick r:id="rId3" action="ppaction://hlinksldjump"/>
              <a:extLst>
                <a:ext uri="{FF2B5EF4-FFF2-40B4-BE49-F238E27FC236}">
                  <a16:creationId xmlns:a16="http://schemas.microsoft.com/office/drawing/2014/main" id="{12E6A729-BAAD-9923-E63E-0CD4CE5608C1}"/>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Minimize Disparities</a:t>
              </a:r>
            </a:p>
          </p:txBody>
        </p:sp>
        <p:sp>
          <p:nvSpPr>
            <p:cNvPr id="60" name="Oval 59">
              <a:extLst>
                <a:ext uri="{FF2B5EF4-FFF2-40B4-BE49-F238E27FC236}">
                  <a16:creationId xmlns:a16="http://schemas.microsoft.com/office/drawing/2014/main" id="{2ACC605F-C7F9-F8D6-B8EC-1B6A718060DF}"/>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3" name="Picture 2" descr="A black and white sign with white text&#10;&#10;Description automatically generated">
            <a:extLst>
              <a:ext uri="{FF2B5EF4-FFF2-40B4-BE49-F238E27FC236}">
                <a16:creationId xmlns:a16="http://schemas.microsoft.com/office/drawing/2014/main" id="{3A481A24-50E3-63AF-67B9-BFF097572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18" name="Rectangle 17">
            <a:extLst>
              <a:ext uri="{FF2B5EF4-FFF2-40B4-BE49-F238E27FC236}">
                <a16:creationId xmlns:a16="http://schemas.microsoft.com/office/drawing/2014/main" id="{D0C184BF-2193-E9F7-E04F-ECAB3D5D6C82}"/>
              </a:ext>
            </a:extLst>
          </p:cNvPr>
          <p:cNvSpPr/>
          <p:nvPr/>
        </p:nvSpPr>
        <p:spPr>
          <a:xfrm>
            <a:off x="122356" y="3599687"/>
            <a:ext cx="2927323" cy="2320281"/>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provide timely access to the full continuum of health care services.</a:t>
            </a:r>
          </a:p>
        </p:txBody>
      </p:sp>
      <p:sp>
        <p:nvSpPr>
          <p:cNvPr id="19" name="Rectangle 18">
            <a:extLst>
              <a:ext uri="{FF2B5EF4-FFF2-40B4-BE49-F238E27FC236}">
                <a16:creationId xmlns:a16="http://schemas.microsoft.com/office/drawing/2014/main" id="{2C29F154-8780-7A0E-1E94-4BE2FFAE64FA}"/>
              </a:ext>
            </a:extLst>
          </p:cNvPr>
          <p:cNvSpPr/>
          <p:nvPr/>
        </p:nvSpPr>
        <p:spPr>
          <a:xfrm>
            <a:off x="4400811" y="3599687"/>
            <a:ext cx="3411254" cy="2046162"/>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provide coverage and care that is affordable.</a:t>
            </a:r>
          </a:p>
        </p:txBody>
      </p:sp>
      <p:sp>
        <p:nvSpPr>
          <p:cNvPr id="20" name="Rectangle 19">
            <a:extLst>
              <a:ext uri="{FF2B5EF4-FFF2-40B4-BE49-F238E27FC236}">
                <a16:creationId xmlns:a16="http://schemas.microsoft.com/office/drawing/2014/main" id="{673AAC9D-AC02-8B84-2542-2D174B62628B}"/>
              </a:ext>
            </a:extLst>
          </p:cNvPr>
          <p:cNvSpPr/>
          <p:nvPr/>
        </p:nvSpPr>
        <p:spPr>
          <a:xfrm>
            <a:off x="9142321" y="3571524"/>
            <a:ext cx="2927323" cy="2081953"/>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minimize disparities in health outcomes.</a:t>
            </a:r>
          </a:p>
        </p:txBody>
      </p:sp>
      <p:grpSp>
        <p:nvGrpSpPr>
          <p:cNvPr id="34" name="Group 33">
            <a:extLst>
              <a:ext uri="{FF2B5EF4-FFF2-40B4-BE49-F238E27FC236}">
                <a16:creationId xmlns:a16="http://schemas.microsoft.com/office/drawing/2014/main" id="{D87CF9AB-0578-D24D-FE63-EB4E361B0411}"/>
              </a:ext>
            </a:extLst>
          </p:cNvPr>
          <p:cNvGrpSpPr/>
          <p:nvPr/>
        </p:nvGrpSpPr>
        <p:grpSpPr>
          <a:xfrm>
            <a:off x="108847" y="6172635"/>
            <a:ext cx="1325177" cy="585850"/>
            <a:chOff x="108847" y="6172635"/>
            <a:chExt cx="1325177" cy="585850"/>
          </a:xfrm>
        </p:grpSpPr>
        <p:sp>
          <p:nvSpPr>
            <p:cNvPr id="31" name="Arrow: Left 30">
              <a:extLst>
                <a:ext uri="{FF2B5EF4-FFF2-40B4-BE49-F238E27FC236}">
                  <a16:creationId xmlns:a16="http://schemas.microsoft.com/office/drawing/2014/main" id="{35136B54-A386-3197-FD11-02FB430F6D2A}"/>
                </a:ext>
              </a:extLst>
            </p:cNvPr>
            <p:cNvSpPr/>
            <p:nvPr/>
          </p:nvSpPr>
          <p:spPr>
            <a:xfrm>
              <a:off x="108847" y="6181465"/>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24F5D95-FF8D-B47F-240B-D9007A7FEAE8}"/>
                </a:ext>
              </a:extLst>
            </p:cNvPr>
            <p:cNvSpPr txBox="1"/>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33" name="Arrow: Left 32">
              <a:hlinkClick r:id="rId5" action="ppaction://hlinksldjump"/>
              <a:extLst>
                <a:ext uri="{FF2B5EF4-FFF2-40B4-BE49-F238E27FC236}">
                  <a16:creationId xmlns:a16="http://schemas.microsoft.com/office/drawing/2014/main" id="{470EBF71-89AD-6F3F-5A72-A99447CE9AF4}"/>
                </a:ext>
              </a:extLst>
            </p:cNvPr>
            <p:cNvSpPr/>
            <p:nvPr/>
          </p:nvSpPr>
          <p:spPr>
            <a:xfrm>
              <a:off x="108847" y="6172635"/>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516C425A-C59F-6D1C-8FC4-75B535B39C30}"/>
              </a:ext>
            </a:extLst>
          </p:cNvPr>
          <p:cNvSpPr txBox="1"/>
          <p:nvPr/>
        </p:nvSpPr>
        <p:spPr>
          <a:xfrm>
            <a:off x="1081664" y="576156"/>
            <a:ext cx="10046368" cy="769441"/>
          </a:xfrm>
          <a:prstGeom prst="rect">
            <a:avLst/>
          </a:prstGeom>
          <a:noFill/>
        </p:spPr>
        <p:txBody>
          <a:bodyPr wrap="square" rtlCol="0">
            <a:spAutoFit/>
          </a:bodyPr>
          <a:lstStyle/>
          <a:p>
            <a:pPr algn="ctr"/>
            <a:r>
              <a:rPr lang="en-US" sz="4400" b="1" dirty="0">
                <a:solidFill>
                  <a:srgbClr val="6CB2E2"/>
                </a:solidFill>
                <a:latin typeface="Univers" panose="020B0503020202020204" pitchFamily="34" charset="0"/>
              </a:rPr>
              <a:t>Strategic Principles</a:t>
            </a:r>
          </a:p>
        </p:txBody>
      </p:sp>
    </p:spTree>
    <p:extLst>
      <p:ext uri="{BB962C8B-B14F-4D97-AF65-F5344CB8AC3E}">
        <p14:creationId xmlns:p14="http://schemas.microsoft.com/office/powerpoint/2010/main" val="1105892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p:cTn id="10" dur="500" fill="hold"/>
                                        <p:tgtEl>
                                          <p:spTgt spid="52"/>
                                        </p:tgtEl>
                                        <p:attrNameLst>
                                          <p:attrName>ppt_w</p:attrName>
                                        </p:attrNameLst>
                                      </p:cBhvr>
                                      <p:tavLst>
                                        <p:tav tm="0">
                                          <p:val>
                                            <p:fltVal val="0"/>
                                          </p:val>
                                        </p:tav>
                                        <p:tav tm="100000">
                                          <p:val>
                                            <p:strVal val="#ppt_w"/>
                                          </p:val>
                                        </p:tav>
                                      </p:tavLst>
                                    </p:anim>
                                    <p:anim calcmode="lin" valueType="num">
                                      <p:cBhvr>
                                        <p:cTn id="11" dur="500" fill="hold"/>
                                        <p:tgtEl>
                                          <p:spTgt spid="52"/>
                                        </p:tgtEl>
                                        <p:attrNameLst>
                                          <p:attrName>ppt_h</p:attrName>
                                        </p:attrNameLst>
                                      </p:cBhvr>
                                      <p:tavLst>
                                        <p:tav tm="0">
                                          <p:val>
                                            <p:fltVal val="0"/>
                                          </p:val>
                                        </p:tav>
                                        <p:tav tm="100000">
                                          <p:val>
                                            <p:strVal val="#ppt_h"/>
                                          </p:val>
                                        </p:tav>
                                      </p:tavLst>
                                    </p:anim>
                                    <p:animEffect transition="in" filter="fade">
                                      <p:cBhvr>
                                        <p:cTn id="12" dur="500"/>
                                        <p:tgtEl>
                                          <p:spTgt spid="52"/>
                                        </p:tgtEl>
                                      </p:cBhvr>
                                    </p:animEffect>
                                  </p:childTnLst>
                                </p:cTn>
                              </p:par>
                              <p:par>
                                <p:cTn id="13" presetID="53"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53" presetClass="entr" presetSubtype="16"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ppt_w</p:attrName>
                                        </p:attrNameLst>
                                      </p:cBhvr>
                                      <p:tavLst>
                                        <p:tav tm="0">
                                          <p:val>
                                            <p:fltVal val="0"/>
                                          </p:val>
                                        </p:tav>
                                        <p:tav tm="100000">
                                          <p:val>
                                            <p:strVal val="#ppt_w"/>
                                          </p:val>
                                        </p:tav>
                                      </p:tavLst>
                                    </p:anim>
                                    <p:anim calcmode="lin" valueType="num">
                                      <p:cBhvr>
                                        <p:cTn id="21" dur="500" fill="hold"/>
                                        <p:tgtEl>
                                          <p:spTgt spid="58"/>
                                        </p:tgtEl>
                                        <p:attrNameLst>
                                          <p:attrName>ppt_h</p:attrName>
                                        </p:attrNameLst>
                                      </p:cBhvr>
                                      <p:tavLst>
                                        <p:tav tm="0">
                                          <p:val>
                                            <p:fltVal val="0"/>
                                          </p:val>
                                        </p:tav>
                                        <p:tav tm="100000">
                                          <p:val>
                                            <p:strVal val="#ppt_h"/>
                                          </p:val>
                                        </p:tav>
                                      </p:tavLst>
                                    </p:anim>
                                    <p:animEffect transition="in" filter="fade">
                                      <p:cBhvr>
                                        <p:cTn id="22" dur="500"/>
                                        <p:tgtEl>
                                          <p:spTgt spid="5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8C417F1C-C4EB-C45E-604A-830CFD13D15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C87B6DC-3AEC-7AD6-BBA7-E4093F86F984}"/>
              </a:ext>
            </a:extLst>
          </p:cNvPr>
          <p:cNvSpPr/>
          <p:nvPr/>
        </p:nvSpPr>
        <p:spPr>
          <a:xfrm>
            <a:off x="-237995" y="-200416"/>
            <a:ext cx="12688866" cy="7327726"/>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red and black rectangle&#10;&#10;Description automatically generated">
            <a:extLst>
              <a:ext uri="{FF2B5EF4-FFF2-40B4-BE49-F238E27FC236}">
                <a16:creationId xmlns:a16="http://schemas.microsoft.com/office/drawing/2014/main" id="{03441949-0977-F1DB-B62A-95DE4E35D7D4}"/>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21986" b="29507"/>
          <a:stretch/>
        </p:blipFill>
        <p:spPr>
          <a:xfrm>
            <a:off x="-237995" y="1203628"/>
            <a:ext cx="12688866" cy="3461991"/>
          </a:xfrm>
          <a:prstGeom prst="rect">
            <a:avLst/>
          </a:prstGeom>
        </p:spPr>
      </p:pic>
      <p:grpSp>
        <p:nvGrpSpPr>
          <p:cNvPr id="52" name="Group 51">
            <a:extLst>
              <a:ext uri="{FF2B5EF4-FFF2-40B4-BE49-F238E27FC236}">
                <a16:creationId xmlns:a16="http://schemas.microsoft.com/office/drawing/2014/main" id="{CE9DDF14-6BE1-03F2-0F7D-6DB7266055E9}"/>
              </a:ext>
            </a:extLst>
          </p:cNvPr>
          <p:cNvGrpSpPr/>
          <p:nvPr/>
        </p:nvGrpSpPr>
        <p:grpSpPr>
          <a:xfrm>
            <a:off x="-134601" y="2399370"/>
            <a:ext cx="3411254" cy="1108539"/>
            <a:chOff x="985412" y="1131864"/>
            <a:chExt cx="3411254" cy="1108539"/>
          </a:xfrm>
        </p:grpSpPr>
        <p:sp>
          <p:nvSpPr>
            <p:cNvPr id="53" name="TextBox 52">
              <a:hlinkClick r:id="rId3" action="ppaction://hlinksldjump"/>
              <a:extLst>
                <a:ext uri="{FF2B5EF4-FFF2-40B4-BE49-F238E27FC236}">
                  <a16:creationId xmlns:a16="http://schemas.microsoft.com/office/drawing/2014/main" id="{423351FF-2EFB-654D-5347-E70BC0D272C9}"/>
                </a:ext>
              </a:extLst>
            </p:cNvPr>
            <p:cNvSpPr txBox="1"/>
            <p:nvPr/>
          </p:nvSpPr>
          <p:spPr>
            <a:xfrm>
              <a:off x="985412" y="1409406"/>
              <a:ext cx="3411254" cy="830997"/>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Safe and</a:t>
              </a:r>
            </a:p>
            <a:p>
              <a:pPr algn="ctr"/>
              <a:r>
                <a:rPr lang="en-US" sz="2400" b="1" dirty="0">
                  <a:solidFill>
                    <a:schemeClr val="bg1"/>
                  </a:solidFill>
                  <a:latin typeface="Univers" panose="020B0503020202020204" pitchFamily="34" charset="0"/>
                </a:rPr>
                <a:t>High Quality</a:t>
              </a:r>
            </a:p>
          </p:txBody>
        </p:sp>
        <p:sp>
          <p:nvSpPr>
            <p:cNvPr id="54" name="Oval 53">
              <a:extLst>
                <a:ext uri="{FF2B5EF4-FFF2-40B4-BE49-F238E27FC236}">
                  <a16:creationId xmlns:a16="http://schemas.microsoft.com/office/drawing/2014/main" id="{605B207B-816B-9607-E0C8-D72C63D7AC79}"/>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5" name="Group 54">
            <a:extLst>
              <a:ext uri="{FF2B5EF4-FFF2-40B4-BE49-F238E27FC236}">
                <a16:creationId xmlns:a16="http://schemas.microsoft.com/office/drawing/2014/main" id="{631523EE-506F-DAD5-ADF5-7B4F7103A13D}"/>
              </a:ext>
            </a:extLst>
          </p:cNvPr>
          <p:cNvGrpSpPr/>
          <p:nvPr/>
        </p:nvGrpSpPr>
        <p:grpSpPr>
          <a:xfrm>
            <a:off x="4384080" y="2399370"/>
            <a:ext cx="3411254" cy="1108539"/>
            <a:chOff x="985412" y="1131864"/>
            <a:chExt cx="3411254" cy="1108539"/>
          </a:xfrm>
        </p:grpSpPr>
        <p:sp>
          <p:nvSpPr>
            <p:cNvPr id="56" name="TextBox 55">
              <a:hlinkClick r:id="rId3" action="ppaction://hlinksldjump"/>
              <a:extLst>
                <a:ext uri="{FF2B5EF4-FFF2-40B4-BE49-F238E27FC236}">
                  <a16:creationId xmlns:a16="http://schemas.microsoft.com/office/drawing/2014/main" id="{D6CE2C1A-FB77-C191-6080-5653928BAEDA}"/>
                </a:ext>
              </a:extLst>
            </p:cNvPr>
            <p:cNvSpPr txBox="1"/>
            <p:nvPr/>
          </p:nvSpPr>
          <p:spPr>
            <a:xfrm>
              <a:off x="985412" y="1409406"/>
              <a:ext cx="3411254" cy="830997"/>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Sustainably</a:t>
              </a:r>
            </a:p>
            <a:p>
              <a:pPr algn="ctr"/>
              <a:r>
                <a:rPr lang="en-US" sz="2400" b="1" dirty="0">
                  <a:solidFill>
                    <a:schemeClr val="bg1"/>
                  </a:solidFill>
                  <a:latin typeface="Univers" panose="020B0503020202020204" pitchFamily="34" charset="0"/>
                </a:rPr>
                <a:t>Staffed</a:t>
              </a:r>
            </a:p>
          </p:txBody>
        </p:sp>
        <p:sp>
          <p:nvSpPr>
            <p:cNvPr id="57" name="Oval 56">
              <a:extLst>
                <a:ext uri="{FF2B5EF4-FFF2-40B4-BE49-F238E27FC236}">
                  <a16:creationId xmlns:a16="http://schemas.microsoft.com/office/drawing/2014/main" id="{D9D2A6EC-D8C4-93EE-9CA0-434F3E6D70D8}"/>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618466C3-CF85-458B-8D0D-69A0178D5AE8}"/>
              </a:ext>
            </a:extLst>
          </p:cNvPr>
          <p:cNvGrpSpPr/>
          <p:nvPr/>
        </p:nvGrpSpPr>
        <p:grpSpPr>
          <a:xfrm>
            <a:off x="8796706" y="2399370"/>
            <a:ext cx="3548110" cy="1108539"/>
            <a:chOff x="985412" y="1131864"/>
            <a:chExt cx="3411254" cy="1108539"/>
          </a:xfrm>
        </p:grpSpPr>
        <p:sp>
          <p:nvSpPr>
            <p:cNvPr id="59" name="TextBox 58">
              <a:hlinkClick r:id="rId3" action="ppaction://hlinksldjump"/>
              <a:extLst>
                <a:ext uri="{FF2B5EF4-FFF2-40B4-BE49-F238E27FC236}">
                  <a16:creationId xmlns:a16="http://schemas.microsoft.com/office/drawing/2014/main" id="{1BA32CF6-427D-3D74-C57C-75D2600D5C29}"/>
                </a:ext>
              </a:extLst>
            </p:cNvPr>
            <p:cNvSpPr txBox="1"/>
            <p:nvPr/>
          </p:nvSpPr>
          <p:spPr>
            <a:xfrm>
              <a:off x="985412" y="1409406"/>
              <a:ext cx="3411254" cy="830997"/>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Economically</a:t>
              </a:r>
            </a:p>
            <a:p>
              <a:pPr algn="ctr"/>
              <a:r>
                <a:rPr lang="en-US" sz="2400" b="1" dirty="0">
                  <a:solidFill>
                    <a:schemeClr val="bg1"/>
                  </a:solidFill>
                  <a:latin typeface="Univers" panose="020B0503020202020204" pitchFamily="34" charset="0"/>
                </a:rPr>
                <a:t>Viable</a:t>
              </a:r>
            </a:p>
          </p:txBody>
        </p:sp>
        <p:sp>
          <p:nvSpPr>
            <p:cNvPr id="60" name="Oval 59">
              <a:extLst>
                <a:ext uri="{FF2B5EF4-FFF2-40B4-BE49-F238E27FC236}">
                  <a16:creationId xmlns:a16="http://schemas.microsoft.com/office/drawing/2014/main" id="{17D8509E-0699-FBD0-5050-44BE91C5442D}"/>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3" name="Picture 2" descr="A black and white sign with white text&#10;&#10;Description automatically generated">
            <a:extLst>
              <a:ext uri="{FF2B5EF4-FFF2-40B4-BE49-F238E27FC236}">
                <a16:creationId xmlns:a16="http://schemas.microsoft.com/office/drawing/2014/main" id="{323196ED-EA72-1A15-6DB3-FAAF90BDA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18" name="Rectangle 17">
            <a:extLst>
              <a:ext uri="{FF2B5EF4-FFF2-40B4-BE49-F238E27FC236}">
                <a16:creationId xmlns:a16="http://schemas.microsoft.com/office/drawing/2014/main" id="{348685A4-AE5A-34BE-F34D-A5109DC231E7}"/>
              </a:ext>
            </a:extLst>
          </p:cNvPr>
          <p:cNvSpPr/>
          <p:nvPr/>
        </p:nvSpPr>
        <p:spPr>
          <a:xfrm>
            <a:off x="185508" y="3607314"/>
            <a:ext cx="2762691" cy="2046163"/>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be safe, high-quality, reliable and evidence based.</a:t>
            </a:r>
            <a:endParaRPr lang="en-US" dirty="0">
              <a:solidFill>
                <a:srgbClr val="001A36"/>
              </a:solidFill>
              <a:latin typeface="Univers" panose="020B0503020202020204" pitchFamily="34" charset="0"/>
            </a:endParaRPr>
          </a:p>
        </p:txBody>
      </p:sp>
      <p:sp>
        <p:nvSpPr>
          <p:cNvPr id="19" name="Rectangle 18">
            <a:extLst>
              <a:ext uri="{FF2B5EF4-FFF2-40B4-BE49-F238E27FC236}">
                <a16:creationId xmlns:a16="http://schemas.microsoft.com/office/drawing/2014/main" id="{D6C08BDA-0083-5FD4-6CCE-851EF8AF44FB}"/>
              </a:ext>
            </a:extLst>
          </p:cNvPr>
          <p:cNvSpPr/>
          <p:nvPr/>
        </p:nvSpPr>
        <p:spPr>
          <a:xfrm>
            <a:off x="4400811" y="3599686"/>
            <a:ext cx="3411254" cy="2046162"/>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be appropriately staffed, with a ready workforce and safe workplaces.</a:t>
            </a:r>
            <a:endParaRPr lang="en-US" dirty="0">
              <a:solidFill>
                <a:srgbClr val="001A36"/>
              </a:solidFill>
              <a:latin typeface="Univers" panose="020B0503020202020204" pitchFamily="34" charset="0"/>
            </a:endParaRPr>
          </a:p>
        </p:txBody>
      </p:sp>
      <p:sp>
        <p:nvSpPr>
          <p:cNvPr id="20" name="Rectangle 19">
            <a:extLst>
              <a:ext uri="{FF2B5EF4-FFF2-40B4-BE49-F238E27FC236}">
                <a16:creationId xmlns:a16="http://schemas.microsoft.com/office/drawing/2014/main" id="{EE675E43-47D9-F657-874F-8E2799B371AF}"/>
              </a:ext>
            </a:extLst>
          </p:cNvPr>
          <p:cNvSpPr/>
          <p:nvPr/>
        </p:nvSpPr>
        <p:spPr>
          <a:xfrm>
            <a:off x="9135031" y="3571523"/>
            <a:ext cx="2871461" cy="2081953"/>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be economically viable and appropriately resourced.</a:t>
            </a:r>
            <a:endParaRPr lang="en-US" dirty="0">
              <a:solidFill>
                <a:srgbClr val="001A36"/>
              </a:solidFill>
              <a:latin typeface="Univers" panose="020B0503020202020204" pitchFamily="34" charset="0"/>
            </a:endParaRPr>
          </a:p>
        </p:txBody>
      </p:sp>
      <p:grpSp>
        <p:nvGrpSpPr>
          <p:cNvPr id="2" name="Group 1">
            <a:extLst>
              <a:ext uri="{FF2B5EF4-FFF2-40B4-BE49-F238E27FC236}">
                <a16:creationId xmlns:a16="http://schemas.microsoft.com/office/drawing/2014/main" id="{CC366124-8D4F-30F7-AFC9-101969EA9D3A}"/>
              </a:ext>
            </a:extLst>
          </p:cNvPr>
          <p:cNvGrpSpPr/>
          <p:nvPr/>
        </p:nvGrpSpPr>
        <p:grpSpPr>
          <a:xfrm>
            <a:off x="108847" y="6172635"/>
            <a:ext cx="1325177" cy="585850"/>
            <a:chOff x="108847" y="6172635"/>
            <a:chExt cx="1325177" cy="585850"/>
          </a:xfrm>
        </p:grpSpPr>
        <p:sp>
          <p:nvSpPr>
            <p:cNvPr id="4" name="Arrow: Left 3">
              <a:extLst>
                <a:ext uri="{FF2B5EF4-FFF2-40B4-BE49-F238E27FC236}">
                  <a16:creationId xmlns:a16="http://schemas.microsoft.com/office/drawing/2014/main" id="{5D6C24DC-1E08-AA24-3D26-0BC7383480AA}"/>
                </a:ext>
              </a:extLst>
            </p:cNvPr>
            <p:cNvSpPr/>
            <p:nvPr/>
          </p:nvSpPr>
          <p:spPr>
            <a:xfrm>
              <a:off x="108847" y="6181465"/>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0AD8B3-3D86-433A-3142-6FA733F17B96}"/>
                </a:ext>
              </a:extLst>
            </p:cNvPr>
            <p:cNvSpPr txBox="1"/>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6" name="Arrow: Left 5">
              <a:hlinkClick r:id="rId5" action="ppaction://hlinksldjump"/>
              <a:extLst>
                <a:ext uri="{FF2B5EF4-FFF2-40B4-BE49-F238E27FC236}">
                  <a16:creationId xmlns:a16="http://schemas.microsoft.com/office/drawing/2014/main" id="{F4759378-BC5E-FCEC-55E5-55E327E29CC4}"/>
                </a:ext>
              </a:extLst>
            </p:cNvPr>
            <p:cNvSpPr/>
            <p:nvPr/>
          </p:nvSpPr>
          <p:spPr>
            <a:xfrm>
              <a:off x="108847" y="6172635"/>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0E796C89-F51F-ADCD-03A2-D63D1DF5DE04}"/>
              </a:ext>
            </a:extLst>
          </p:cNvPr>
          <p:cNvSpPr txBox="1"/>
          <p:nvPr/>
        </p:nvSpPr>
        <p:spPr>
          <a:xfrm>
            <a:off x="1081664" y="576156"/>
            <a:ext cx="10046368" cy="769441"/>
          </a:xfrm>
          <a:prstGeom prst="rect">
            <a:avLst/>
          </a:prstGeom>
          <a:noFill/>
        </p:spPr>
        <p:txBody>
          <a:bodyPr wrap="square" rtlCol="0">
            <a:spAutoFit/>
          </a:bodyPr>
          <a:lstStyle/>
          <a:p>
            <a:pPr algn="ctr"/>
            <a:r>
              <a:rPr lang="en-US" sz="4400" b="1" dirty="0">
                <a:solidFill>
                  <a:srgbClr val="6CB2E2"/>
                </a:solidFill>
                <a:latin typeface="Univers" panose="020B0503020202020204" pitchFamily="34" charset="0"/>
              </a:rPr>
              <a:t>Strategic Principles</a:t>
            </a:r>
          </a:p>
        </p:txBody>
      </p:sp>
    </p:spTree>
    <p:extLst>
      <p:ext uri="{BB962C8B-B14F-4D97-AF65-F5344CB8AC3E}">
        <p14:creationId xmlns:p14="http://schemas.microsoft.com/office/powerpoint/2010/main" val="41735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E17FD97A-FF55-5288-B311-3C2DA865AA2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22B2CFF-6331-5F0D-D068-CABE4AE9721B}"/>
              </a:ext>
            </a:extLst>
          </p:cNvPr>
          <p:cNvSpPr/>
          <p:nvPr/>
        </p:nvSpPr>
        <p:spPr>
          <a:xfrm>
            <a:off x="-237995" y="-200416"/>
            <a:ext cx="12688866" cy="7327726"/>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red and black rectangle&#10;&#10;Description automatically generated">
            <a:extLst>
              <a:ext uri="{FF2B5EF4-FFF2-40B4-BE49-F238E27FC236}">
                <a16:creationId xmlns:a16="http://schemas.microsoft.com/office/drawing/2014/main" id="{42DADD53-B37F-34D0-FF59-2103A2544A1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21986" b="29507"/>
          <a:stretch/>
        </p:blipFill>
        <p:spPr>
          <a:xfrm>
            <a:off x="-237995" y="1203628"/>
            <a:ext cx="12688866" cy="3461991"/>
          </a:xfrm>
          <a:prstGeom prst="rect">
            <a:avLst/>
          </a:prstGeom>
        </p:spPr>
      </p:pic>
      <p:grpSp>
        <p:nvGrpSpPr>
          <p:cNvPr id="52" name="Group 51">
            <a:extLst>
              <a:ext uri="{FF2B5EF4-FFF2-40B4-BE49-F238E27FC236}">
                <a16:creationId xmlns:a16="http://schemas.microsoft.com/office/drawing/2014/main" id="{88C14E06-6941-E746-F32E-EBEBA47061C1}"/>
              </a:ext>
            </a:extLst>
          </p:cNvPr>
          <p:cNvGrpSpPr/>
          <p:nvPr/>
        </p:nvGrpSpPr>
        <p:grpSpPr>
          <a:xfrm>
            <a:off x="-134601" y="2607574"/>
            <a:ext cx="3411254" cy="739207"/>
            <a:chOff x="985412" y="1131864"/>
            <a:chExt cx="3411254" cy="739207"/>
          </a:xfrm>
        </p:grpSpPr>
        <p:sp>
          <p:nvSpPr>
            <p:cNvPr id="53" name="TextBox 52">
              <a:hlinkClick r:id="rId3" action="ppaction://hlinksldjump"/>
              <a:extLst>
                <a:ext uri="{FF2B5EF4-FFF2-40B4-BE49-F238E27FC236}">
                  <a16:creationId xmlns:a16="http://schemas.microsoft.com/office/drawing/2014/main" id="{0FF6FCF9-0B6C-49AA-D0BD-B9237315B0ED}"/>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Innovative</a:t>
              </a:r>
            </a:p>
          </p:txBody>
        </p:sp>
        <p:sp>
          <p:nvSpPr>
            <p:cNvPr id="54" name="Oval 53">
              <a:extLst>
                <a:ext uri="{FF2B5EF4-FFF2-40B4-BE49-F238E27FC236}">
                  <a16:creationId xmlns:a16="http://schemas.microsoft.com/office/drawing/2014/main" id="{9E646E9D-1768-A5AC-4605-BC4A2AF21EEE}"/>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5" name="Group 54">
            <a:extLst>
              <a:ext uri="{FF2B5EF4-FFF2-40B4-BE49-F238E27FC236}">
                <a16:creationId xmlns:a16="http://schemas.microsoft.com/office/drawing/2014/main" id="{06EF9706-CA13-32B8-CA70-AE463230C0BE}"/>
              </a:ext>
            </a:extLst>
          </p:cNvPr>
          <p:cNvGrpSpPr/>
          <p:nvPr/>
        </p:nvGrpSpPr>
        <p:grpSpPr>
          <a:xfrm>
            <a:off x="4384080" y="2607574"/>
            <a:ext cx="3411254" cy="739207"/>
            <a:chOff x="985412" y="1131864"/>
            <a:chExt cx="3411254" cy="739207"/>
          </a:xfrm>
        </p:grpSpPr>
        <p:sp>
          <p:nvSpPr>
            <p:cNvPr id="56" name="TextBox 55">
              <a:hlinkClick r:id="rId3" action="ppaction://hlinksldjump"/>
              <a:extLst>
                <a:ext uri="{FF2B5EF4-FFF2-40B4-BE49-F238E27FC236}">
                  <a16:creationId xmlns:a16="http://schemas.microsoft.com/office/drawing/2014/main" id="{00108AA1-95F1-9D4D-407A-2F31098E3109}"/>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Coordinated</a:t>
              </a:r>
            </a:p>
          </p:txBody>
        </p:sp>
        <p:sp>
          <p:nvSpPr>
            <p:cNvPr id="57" name="Oval 56">
              <a:extLst>
                <a:ext uri="{FF2B5EF4-FFF2-40B4-BE49-F238E27FC236}">
                  <a16:creationId xmlns:a16="http://schemas.microsoft.com/office/drawing/2014/main" id="{EAE82C0C-A2FA-87C6-8098-307B1500C28D}"/>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6DBE0B77-4EF5-285B-2AE3-4F69BB275426}"/>
              </a:ext>
            </a:extLst>
          </p:cNvPr>
          <p:cNvGrpSpPr/>
          <p:nvPr/>
        </p:nvGrpSpPr>
        <p:grpSpPr>
          <a:xfrm>
            <a:off x="8894417" y="2607574"/>
            <a:ext cx="3548110" cy="739207"/>
            <a:chOff x="985412" y="1131864"/>
            <a:chExt cx="3411254" cy="739207"/>
          </a:xfrm>
        </p:grpSpPr>
        <p:sp>
          <p:nvSpPr>
            <p:cNvPr id="59" name="TextBox 58">
              <a:hlinkClick r:id="rId3" action="ppaction://hlinksldjump"/>
              <a:extLst>
                <a:ext uri="{FF2B5EF4-FFF2-40B4-BE49-F238E27FC236}">
                  <a16:creationId xmlns:a16="http://schemas.microsoft.com/office/drawing/2014/main" id="{393146C3-49B7-D122-8183-ACB51D8F2744}"/>
                </a:ext>
              </a:extLst>
            </p:cNvPr>
            <p:cNvSpPr txBox="1"/>
            <p:nvPr/>
          </p:nvSpPr>
          <p:spPr>
            <a:xfrm>
              <a:off x="985412" y="1409406"/>
              <a:ext cx="3411254" cy="461665"/>
            </a:xfrm>
            <a:prstGeom prst="rect">
              <a:avLst/>
            </a:prstGeom>
            <a:noFill/>
          </p:spPr>
          <p:txBody>
            <a:bodyPr wrap="square" rtlCol="0">
              <a:spAutoFit/>
            </a:bodyPr>
            <a:lstStyle/>
            <a:p>
              <a:pPr algn="ctr"/>
              <a:r>
                <a:rPr lang="en-US" sz="2400" b="1" dirty="0">
                  <a:solidFill>
                    <a:schemeClr val="bg1"/>
                  </a:solidFill>
                  <a:latin typeface="Univers" panose="020B0503020202020204" pitchFamily="34" charset="0"/>
                </a:rPr>
                <a:t>Person-centered</a:t>
              </a:r>
            </a:p>
          </p:txBody>
        </p:sp>
        <p:sp>
          <p:nvSpPr>
            <p:cNvPr id="60" name="Oval 59">
              <a:extLst>
                <a:ext uri="{FF2B5EF4-FFF2-40B4-BE49-F238E27FC236}">
                  <a16:creationId xmlns:a16="http://schemas.microsoft.com/office/drawing/2014/main" id="{4AC13209-C417-2890-A977-A09D0123A4FC}"/>
                </a:ext>
              </a:extLst>
            </p:cNvPr>
            <p:cNvSpPr/>
            <p:nvPr/>
          </p:nvSpPr>
          <p:spPr>
            <a:xfrm>
              <a:off x="2548096" y="1131864"/>
              <a:ext cx="277542" cy="277542"/>
            </a:xfrm>
            <a:prstGeom prst="ellipse">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71" name="TextBox 70">
            <a:extLst>
              <a:ext uri="{FF2B5EF4-FFF2-40B4-BE49-F238E27FC236}">
                <a16:creationId xmlns:a16="http://schemas.microsoft.com/office/drawing/2014/main" id="{9D75166F-9F3B-EB3F-014C-55E0350512A0}"/>
              </a:ext>
            </a:extLst>
          </p:cNvPr>
          <p:cNvSpPr txBox="1"/>
          <p:nvPr/>
        </p:nvSpPr>
        <p:spPr>
          <a:xfrm>
            <a:off x="1081664" y="576156"/>
            <a:ext cx="10046368" cy="769441"/>
          </a:xfrm>
          <a:prstGeom prst="rect">
            <a:avLst/>
          </a:prstGeom>
          <a:noFill/>
        </p:spPr>
        <p:txBody>
          <a:bodyPr wrap="square" rtlCol="0">
            <a:spAutoFit/>
          </a:bodyPr>
          <a:lstStyle/>
          <a:p>
            <a:pPr algn="ctr"/>
            <a:r>
              <a:rPr lang="en-US" sz="4400" b="1" dirty="0">
                <a:solidFill>
                  <a:srgbClr val="6CB2E2"/>
                </a:solidFill>
                <a:latin typeface="Univers" panose="020B0503020202020204" pitchFamily="34" charset="0"/>
              </a:rPr>
              <a:t>Strategic Principles</a:t>
            </a:r>
          </a:p>
        </p:txBody>
      </p:sp>
      <p:pic>
        <p:nvPicPr>
          <p:cNvPr id="3" name="Picture 2" descr="A black and white sign with white text&#10;&#10;Description automatically generated">
            <a:extLst>
              <a:ext uri="{FF2B5EF4-FFF2-40B4-BE49-F238E27FC236}">
                <a16:creationId xmlns:a16="http://schemas.microsoft.com/office/drawing/2014/main" id="{C4AFCCFB-CDA5-BD37-BAD9-641E8A0F2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18" name="Rectangle 17">
            <a:extLst>
              <a:ext uri="{FF2B5EF4-FFF2-40B4-BE49-F238E27FC236}">
                <a16:creationId xmlns:a16="http://schemas.microsoft.com/office/drawing/2014/main" id="{BCB892AB-1498-0CB7-74E4-24EB4C954E5A}"/>
              </a:ext>
            </a:extLst>
          </p:cNvPr>
          <p:cNvSpPr/>
          <p:nvPr/>
        </p:nvSpPr>
        <p:spPr>
          <a:xfrm>
            <a:off x="122356" y="3599687"/>
            <a:ext cx="2927323" cy="2320281"/>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be innovative, transformative, environmentally conscious and data driven.</a:t>
            </a:r>
          </a:p>
        </p:txBody>
      </p:sp>
      <p:sp>
        <p:nvSpPr>
          <p:cNvPr id="19" name="Rectangle 18">
            <a:extLst>
              <a:ext uri="{FF2B5EF4-FFF2-40B4-BE49-F238E27FC236}">
                <a16:creationId xmlns:a16="http://schemas.microsoft.com/office/drawing/2014/main" id="{42321DA0-B975-A946-95E5-580F39F5F485}"/>
              </a:ext>
            </a:extLst>
          </p:cNvPr>
          <p:cNvSpPr/>
          <p:nvPr/>
        </p:nvSpPr>
        <p:spPr>
          <a:xfrm>
            <a:off x="4400811" y="3599687"/>
            <a:ext cx="3411254" cy="2046162"/>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be committed to coordination and collaboration across all stakeholders.</a:t>
            </a:r>
          </a:p>
        </p:txBody>
      </p:sp>
      <p:sp>
        <p:nvSpPr>
          <p:cNvPr id="20" name="Rectangle 19">
            <a:extLst>
              <a:ext uri="{FF2B5EF4-FFF2-40B4-BE49-F238E27FC236}">
                <a16:creationId xmlns:a16="http://schemas.microsoft.com/office/drawing/2014/main" id="{41B3DC19-A923-198E-59DE-5F6BB9B4E6B6}"/>
              </a:ext>
            </a:extLst>
          </p:cNvPr>
          <p:cNvSpPr/>
          <p:nvPr/>
        </p:nvSpPr>
        <p:spPr>
          <a:xfrm>
            <a:off x="9142323" y="3571524"/>
            <a:ext cx="2927323" cy="2081953"/>
          </a:xfrm>
          <a:prstGeom prst="rect">
            <a:avLst/>
          </a:prstGeom>
          <a:solidFill>
            <a:srgbClr val="6CB2E2"/>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pPr algn="ctr"/>
            <a:r>
              <a:rPr lang="en-US" dirty="0">
                <a:solidFill>
                  <a:srgbClr val="001A36"/>
                </a:solidFill>
                <a:latin typeface="Univers" panose="020B0503020202020204" pitchFamily="34" charset="0"/>
                <a:ea typeface="Calibri" panose="020F0502020204030204" pitchFamily="34" charset="0"/>
              </a:rPr>
              <a:t>The health care ecosystem should be oriented around the individual.</a:t>
            </a:r>
          </a:p>
        </p:txBody>
      </p:sp>
      <p:grpSp>
        <p:nvGrpSpPr>
          <p:cNvPr id="2" name="Group 1">
            <a:extLst>
              <a:ext uri="{FF2B5EF4-FFF2-40B4-BE49-F238E27FC236}">
                <a16:creationId xmlns:a16="http://schemas.microsoft.com/office/drawing/2014/main" id="{3C16BF63-A88F-B763-A14B-84671E320157}"/>
              </a:ext>
            </a:extLst>
          </p:cNvPr>
          <p:cNvGrpSpPr/>
          <p:nvPr/>
        </p:nvGrpSpPr>
        <p:grpSpPr>
          <a:xfrm>
            <a:off x="108847" y="6172635"/>
            <a:ext cx="1325177" cy="585850"/>
            <a:chOff x="108847" y="6172635"/>
            <a:chExt cx="1325177" cy="585850"/>
          </a:xfrm>
        </p:grpSpPr>
        <p:sp>
          <p:nvSpPr>
            <p:cNvPr id="4" name="Arrow: Left 3">
              <a:extLst>
                <a:ext uri="{FF2B5EF4-FFF2-40B4-BE49-F238E27FC236}">
                  <a16:creationId xmlns:a16="http://schemas.microsoft.com/office/drawing/2014/main" id="{2FAB4486-5495-47D2-1D5A-577176E1130D}"/>
                </a:ext>
              </a:extLst>
            </p:cNvPr>
            <p:cNvSpPr/>
            <p:nvPr/>
          </p:nvSpPr>
          <p:spPr>
            <a:xfrm>
              <a:off x="108847" y="6181465"/>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298098-3383-041D-3704-CB27F801E460}"/>
                </a:ext>
              </a:extLst>
            </p:cNvPr>
            <p:cNvSpPr txBox="1"/>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6" name="Arrow: Left 5">
              <a:hlinkClick r:id="rId5" action="ppaction://hlinksldjump"/>
              <a:extLst>
                <a:ext uri="{FF2B5EF4-FFF2-40B4-BE49-F238E27FC236}">
                  <a16:creationId xmlns:a16="http://schemas.microsoft.com/office/drawing/2014/main" id="{41002AA2-4DB9-EB46-EC16-874679BB1913}"/>
                </a:ext>
              </a:extLst>
            </p:cNvPr>
            <p:cNvSpPr/>
            <p:nvPr/>
          </p:nvSpPr>
          <p:spPr>
            <a:xfrm>
              <a:off x="108847" y="6172635"/>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88099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F04B2901-7023-5469-C6F0-21B60001D677}"/>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82DFCA90-DC4D-7D90-09ED-6F85569FE9B3}"/>
              </a:ext>
            </a:extLst>
          </p:cNvPr>
          <p:cNvSpPr/>
          <p:nvPr/>
        </p:nvSpPr>
        <p:spPr>
          <a:xfrm>
            <a:off x="-6141202" y="-3609474"/>
            <a:ext cx="24495280" cy="14145842"/>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and white sign with white text&#10;&#10;Description automatically generated">
            <a:extLst>
              <a:ext uri="{FF2B5EF4-FFF2-40B4-BE49-F238E27FC236}">
                <a16:creationId xmlns:a16="http://schemas.microsoft.com/office/drawing/2014/main" id="{1D5BB9BC-7559-5147-2A1C-05F71B3FA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graphicFrame>
        <p:nvGraphicFramePr>
          <p:cNvPr id="32" name="Table 31">
            <a:extLst>
              <a:ext uri="{FF2B5EF4-FFF2-40B4-BE49-F238E27FC236}">
                <a16:creationId xmlns:a16="http://schemas.microsoft.com/office/drawing/2014/main" id="{85A5935C-AE22-5AFC-2B7F-F45711D0EE03}"/>
              </a:ext>
            </a:extLst>
          </p:cNvPr>
          <p:cNvGraphicFramePr>
            <a:graphicFrameLocks noGrp="1"/>
          </p:cNvGraphicFramePr>
          <p:nvPr>
            <p:extLst>
              <p:ext uri="{D42A27DB-BD31-4B8C-83A1-F6EECF244321}">
                <p14:modId xmlns:p14="http://schemas.microsoft.com/office/powerpoint/2010/main" val="133901521"/>
              </p:ext>
            </p:extLst>
          </p:nvPr>
        </p:nvGraphicFramePr>
        <p:xfrm>
          <a:off x="248537" y="1324438"/>
          <a:ext cx="11726895" cy="4785360"/>
        </p:xfrm>
        <a:graphic>
          <a:graphicData uri="http://schemas.openxmlformats.org/drawingml/2006/table">
            <a:tbl>
              <a:tblPr firstRow="1" bandRow="1">
                <a:tableStyleId>{17292A2E-F333-43FB-9621-5CBBE7FDCDCB}</a:tableStyleId>
              </a:tblPr>
              <a:tblGrid>
                <a:gridCol w="7612095">
                  <a:extLst>
                    <a:ext uri="{9D8B030D-6E8A-4147-A177-3AD203B41FA5}">
                      <a16:colId xmlns:a16="http://schemas.microsoft.com/office/drawing/2014/main" val="3848644639"/>
                    </a:ext>
                  </a:extLst>
                </a:gridCol>
                <a:gridCol w="457200">
                  <a:extLst>
                    <a:ext uri="{9D8B030D-6E8A-4147-A177-3AD203B41FA5}">
                      <a16:colId xmlns:a16="http://schemas.microsoft.com/office/drawing/2014/main" val="1429619656"/>
                    </a:ext>
                  </a:extLst>
                </a:gridCol>
                <a:gridCol w="457200">
                  <a:extLst>
                    <a:ext uri="{9D8B030D-6E8A-4147-A177-3AD203B41FA5}">
                      <a16:colId xmlns:a16="http://schemas.microsoft.com/office/drawing/2014/main" val="2185017337"/>
                    </a:ext>
                  </a:extLst>
                </a:gridCol>
                <a:gridCol w="457200">
                  <a:extLst>
                    <a:ext uri="{9D8B030D-6E8A-4147-A177-3AD203B41FA5}">
                      <a16:colId xmlns:a16="http://schemas.microsoft.com/office/drawing/2014/main" val="4096566774"/>
                    </a:ext>
                  </a:extLst>
                </a:gridCol>
                <a:gridCol w="457200">
                  <a:extLst>
                    <a:ext uri="{9D8B030D-6E8A-4147-A177-3AD203B41FA5}">
                      <a16:colId xmlns:a16="http://schemas.microsoft.com/office/drawing/2014/main" val="56839443"/>
                    </a:ext>
                  </a:extLst>
                </a:gridCol>
                <a:gridCol w="457200">
                  <a:extLst>
                    <a:ext uri="{9D8B030D-6E8A-4147-A177-3AD203B41FA5}">
                      <a16:colId xmlns:a16="http://schemas.microsoft.com/office/drawing/2014/main" val="2282902543"/>
                    </a:ext>
                  </a:extLst>
                </a:gridCol>
                <a:gridCol w="457200">
                  <a:extLst>
                    <a:ext uri="{9D8B030D-6E8A-4147-A177-3AD203B41FA5}">
                      <a16:colId xmlns:a16="http://schemas.microsoft.com/office/drawing/2014/main" val="3833607162"/>
                    </a:ext>
                  </a:extLst>
                </a:gridCol>
                <a:gridCol w="457200">
                  <a:extLst>
                    <a:ext uri="{9D8B030D-6E8A-4147-A177-3AD203B41FA5}">
                      <a16:colId xmlns:a16="http://schemas.microsoft.com/office/drawing/2014/main" val="148272734"/>
                    </a:ext>
                  </a:extLst>
                </a:gridCol>
                <a:gridCol w="457200">
                  <a:extLst>
                    <a:ext uri="{9D8B030D-6E8A-4147-A177-3AD203B41FA5}">
                      <a16:colId xmlns:a16="http://schemas.microsoft.com/office/drawing/2014/main" val="2663961784"/>
                    </a:ext>
                  </a:extLst>
                </a:gridCol>
                <a:gridCol w="457200">
                  <a:extLst>
                    <a:ext uri="{9D8B030D-6E8A-4147-A177-3AD203B41FA5}">
                      <a16:colId xmlns:a16="http://schemas.microsoft.com/office/drawing/2014/main" val="968548588"/>
                    </a:ext>
                  </a:extLst>
                </a:gridCol>
              </a:tblGrid>
              <a:tr h="731520">
                <a:tc>
                  <a:txBody>
                    <a:bodyPr/>
                    <a:lstStyle/>
                    <a:p>
                      <a:pPr algn="ctr"/>
                      <a:r>
                        <a:rPr lang="en-US" sz="2400" b="1" kern="1200" dirty="0">
                          <a:solidFill>
                            <a:schemeClr val="bg1"/>
                          </a:solidFill>
                          <a:effectLst/>
                          <a:latin typeface="Univers" panose="020B0503020202020204" pitchFamily="34" charset="0"/>
                          <a:ea typeface="+mn-ea"/>
                          <a:cs typeface="+mn-cs"/>
                        </a:rPr>
                        <a:t>STRATEGIES </a:t>
                      </a:r>
                      <a:endParaRPr lang="en-US" sz="24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gridSpan="9">
                  <a:txBody>
                    <a:bodyPr/>
                    <a:lstStyle/>
                    <a:p>
                      <a:pPr algn="ctr"/>
                      <a:r>
                        <a:rPr lang="en-US" sz="2400" b="1" kern="1200" dirty="0">
                          <a:solidFill>
                            <a:schemeClr val="bg1"/>
                          </a:solidFill>
                          <a:effectLst/>
                          <a:latin typeface="Univers" panose="020B0503020202020204" pitchFamily="34" charset="0"/>
                          <a:ea typeface="+mn-ea"/>
                          <a:cs typeface="+mn-cs"/>
                        </a:rPr>
                        <a:t>PRINCIPLES</a:t>
                      </a:r>
                      <a:endParaRPr lang="en-US" sz="24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extLst>
                  <a:ext uri="{0D108BD9-81ED-4DB2-BD59-A6C34878D82A}">
                    <a16:rowId xmlns:a16="http://schemas.microsoft.com/office/drawing/2014/main" val="2656969397"/>
                  </a:ext>
                </a:extLst>
              </a:tr>
              <a:tr h="457200">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1</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2</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3</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4</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5</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6</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7</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8</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9</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3091879271"/>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Scale disruptive collaborations (e.g., Civica Rx, Truven) and establish unique partnership models with other stakeholders in the health care ecosystem.</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4071473"/>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1A36"/>
                          </a:solidFill>
                          <a:latin typeface="Univers" panose="020B0503020202020204" pitchFamily="34" charset="0"/>
                        </a:rPr>
                        <a:t>Address public and policymaker understanding of the complexities of the cost of care and medical debt.</a:t>
                      </a: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3194151531"/>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Optimize the Common Health Coalition* work plan to contribute to AHA principles.</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3232934"/>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Create new bridges between separate but interdependent pieces of the care delivery infrastructure.</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639910770"/>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Scale competencies in support of population segments with unique needs, e.g., aging, maternal and child, behavioral and mental health.</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9232898"/>
                  </a:ext>
                </a:extLst>
              </a:tr>
            </a:tbl>
          </a:graphicData>
        </a:graphic>
      </p:graphicFrame>
      <p:sp>
        <p:nvSpPr>
          <p:cNvPr id="2" name="TextBox 1">
            <a:extLst>
              <a:ext uri="{FF2B5EF4-FFF2-40B4-BE49-F238E27FC236}">
                <a16:creationId xmlns:a16="http://schemas.microsoft.com/office/drawing/2014/main" id="{6B9D1BDC-804D-D342-75E7-C72DC5D5DAFB}"/>
              </a:ext>
            </a:extLst>
          </p:cNvPr>
          <p:cNvSpPr txBox="1"/>
          <p:nvPr/>
        </p:nvSpPr>
        <p:spPr>
          <a:xfrm>
            <a:off x="242989" y="6109798"/>
            <a:ext cx="11732443" cy="492443"/>
          </a:xfrm>
          <a:prstGeom prst="rect">
            <a:avLst/>
          </a:prstGeom>
          <a:noFill/>
        </p:spPr>
        <p:txBody>
          <a:bodyPr wrap="square" rtlCol="0">
            <a:spAutoFit/>
          </a:bodyPr>
          <a:lstStyle/>
          <a:p>
            <a:r>
              <a:rPr lang="en-US" sz="1300" dirty="0">
                <a:solidFill>
                  <a:schemeClr val="bg1"/>
                </a:solidFill>
              </a:rPr>
              <a:t>*The Common Health Coalition is the coalition formed by the AHA, American Medical Association, America’s Health Insurance Plans, Association for Community Health Plans and Kaiser Permanente to make improvements to the intersection between the health care delivery and public health infrastructures. </a:t>
            </a:r>
          </a:p>
        </p:txBody>
      </p:sp>
    </p:spTree>
    <p:extLst>
      <p:ext uri="{BB962C8B-B14F-4D97-AF65-F5344CB8AC3E}">
        <p14:creationId xmlns:p14="http://schemas.microsoft.com/office/powerpoint/2010/main" val="4204506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B9F75-D013-D70B-19E9-2E6EF65D3ED7}"/>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198676C3-7F22-4104-1DE8-005D6DBA9787}"/>
              </a:ext>
            </a:extLst>
          </p:cNvPr>
          <p:cNvSpPr/>
          <p:nvPr/>
        </p:nvSpPr>
        <p:spPr>
          <a:xfrm>
            <a:off x="-6151640" y="-3570973"/>
            <a:ext cx="24495280" cy="14145842"/>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and white sign with white text&#10;&#10;Description automatically generated">
            <a:extLst>
              <a:ext uri="{FF2B5EF4-FFF2-40B4-BE49-F238E27FC236}">
                <a16:creationId xmlns:a16="http://schemas.microsoft.com/office/drawing/2014/main" id="{7D0B4497-23C2-DF57-FABF-398E70B5A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pic>
        <p:nvPicPr>
          <p:cNvPr id="12" name="Picture 11">
            <a:extLst>
              <a:ext uri="{FF2B5EF4-FFF2-40B4-BE49-F238E27FC236}">
                <a16:creationId xmlns:a16="http://schemas.microsoft.com/office/drawing/2014/main" id="{5045CFCE-5564-C63F-69AE-CD84B4A69BE1}"/>
              </a:ext>
            </a:extLst>
          </p:cNvPr>
          <p:cNvPicPr>
            <a:picLocks noChangeAspect="1"/>
          </p:cNvPicPr>
          <p:nvPr/>
        </p:nvPicPr>
        <p:blipFill>
          <a:blip r:embed="rId3"/>
          <a:stretch>
            <a:fillRect/>
          </a:stretch>
        </p:blipFill>
        <p:spPr>
          <a:xfrm>
            <a:off x="0" y="1529202"/>
            <a:ext cx="12192000" cy="4704369"/>
          </a:xfrm>
          <a:prstGeom prst="rect">
            <a:avLst/>
          </a:prstGeom>
        </p:spPr>
      </p:pic>
    </p:spTree>
    <p:extLst>
      <p:ext uri="{BB962C8B-B14F-4D97-AF65-F5344CB8AC3E}">
        <p14:creationId xmlns:p14="http://schemas.microsoft.com/office/powerpoint/2010/main" val="257343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CC17-2CC3-EB34-CB37-18BE57A4833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519290EF-652F-75DE-CA82-9252569CBD69}"/>
              </a:ext>
            </a:extLst>
          </p:cNvPr>
          <p:cNvSpPr/>
          <p:nvPr/>
        </p:nvSpPr>
        <p:spPr>
          <a:xfrm>
            <a:off x="-6141202" y="-3609474"/>
            <a:ext cx="24495280" cy="14145842"/>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and white sign with white text&#10;&#10;Description automatically generated">
            <a:extLst>
              <a:ext uri="{FF2B5EF4-FFF2-40B4-BE49-F238E27FC236}">
                <a16:creationId xmlns:a16="http://schemas.microsoft.com/office/drawing/2014/main" id="{79CE7B00-9821-303C-54B4-4159F4983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graphicFrame>
        <p:nvGraphicFramePr>
          <p:cNvPr id="30" name="Table 29">
            <a:extLst>
              <a:ext uri="{FF2B5EF4-FFF2-40B4-BE49-F238E27FC236}">
                <a16:creationId xmlns:a16="http://schemas.microsoft.com/office/drawing/2014/main" id="{4796C9E4-453F-83BD-44CF-77F8E8DF6EAA}"/>
              </a:ext>
            </a:extLst>
          </p:cNvPr>
          <p:cNvGraphicFramePr>
            <a:graphicFrameLocks noGrp="1"/>
          </p:cNvGraphicFramePr>
          <p:nvPr>
            <p:extLst>
              <p:ext uri="{D42A27DB-BD31-4B8C-83A1-F6EECF244321}">
                <p14:modId xmlns:p14="http://schemas.microsoft.com/office/powerpoint/2010/main" val="3646548208"/>
              </p:ext>
            </p:extLst>
          </p:nvPr>
        </p:nvGraphicFramePr>
        <p:xfrm>
          <a:off x="232553" y="1610835"/>
          <a:ext cx="11726893" cy="3932519"/>
        </p:xfrm>
        <a:graphic>
          <a:graphicData uri="http://schemas.openxmlformats.org/drawingml/2006/table">
            <a:tbl>
              <a:tblPr firstRow="1" bandRow="1">
                <a:tableStyleId>{17292A2E-F333-43FB-9621-5CBBE7FDCDCB}</a:tableStyleId>
              </a:tblPr>
              <a:tblGrid>
                <a:gridCol w="7612093">
                  <a:extLst>
                    <a:ext uri="{9D8B030D-6E8A-4147-A177-3AD203B41FA5}">
                      <a16:colId xmlns:a16="http://schemas.microsoft.com/office/drawing/2014/main" val="3848644639"/>
                    </a:ext>
                  </a:extLst>
                </a:gridCol>
                <a:gridCol w="457200">
                  <a:extLst>
                    <a:ext uri="{9D8B030D-6E8A-4147-A177-3AD203B41FA5}">
                      <a16:colId xmlns:a16="http://schemas.microsoft.com/office/drawing/2014/main" val="1429619656"/>
                    </a:ext>
                  </a:extLst>
                </a:gridCol>
                <a:gridCol w="457200">
                  <a:extLst>
                    <a:ext uri="{9D8B030D-6E8A-4147-A177-3AD203B41FA5}">
                      <a16:colId xmlns:a16="http://schemas.microsoft.com/office/drawing/2014/main" val="2185017337"/>
                    </a:ext>
                  </a:extLst>
                </a:gridCol>
                <a:gridCol w="457200">
                  <a:extLst>
                    <a:ext uri="{9D8B030D-6E8A-4147-A177-3AD203B41FA5}">
                      <a16:colId xmlns:a16="http://schemas.microsoft.com/office/drawing/2014/main" val="4096566774"/>
                    </a:ext>
                  </a:extLst>
                </a:gridCol>
                <a:gridCol w="457200">
                  <a:extLst>
                    <a:ext uri="{9D8B030D-6E8A-4147-A177-3AD203B41FA5}">
                      <a16:colId xmlns:a16="http://schemas.microsoft.com/office/drawing/2014/main" val="56839443"/>
                    </a:ext>
                  </a:extLst>
                </a:gridCol>
                <a:gridCol w="457200">
                  <a:extLst>
                    <a:ext uri="{9D8B030D-6E8A-4147-A177-3AD203B41FA5}">
                      <a16:colId xmlns:a16="http://schemas.microsoft.com/office/drawing/2014/main" val="2282902543"/>
                    </a:ext>
                  </a:extLst>
                </a:gridCol>
                <a:gridCol w="457200">
                  <a:extLst>
                    <a:ext uri="{9D8B030D-6E8A-4147-A177-3AD203B41FA5}">
                      <a16:colId xmlns:a16="http://schemas.microsoft.com/office/drawing/2014/main" val="3833607162"/>
                    </a:ext>
                  </a:extLst>
                </a:gridCol>
                <a:gridCol w="457200">
                  <a:extLst>
                    <a:ext uri="{9D8B030D-6E8A-4147-A177-3AD203B41FA5}">
                      <a16:colId xmlns:a16="http://schemas.microsoft.com/office/drawing/2014/main" val="148272734"/>
                    </a:ext>
                  </a:extLst>
                </a:gridCol>
                <a:gridCol w="457200">
                  <a:extLst>
                    <a:ext uri="{9D8B030D-6E8A-4147-A177-3AD203B41FA5}">
                      <a16:colId xmlns:a16="http://schemas.microsoft.com/office/drawing/2014/main" val="2663961784"/>
                    </a:ext>
                  </a:extLst>
                </a:gridCol>
                <a:gridCol w="457200">
                  <a:extLst>
                    <a:ext uri="{9D8B030D-6E8A-4147-A177-3AD203B41FA5}">
                      <a16:colId xmlns:a16="http://schemas.microsoft.com/office/drawing/2014/main" val="968548588"/>
                    </a:ext>
                  </a:extLst>
                </a:gridCol>
              </a:tblGrid>
              <a:tr h="731520">
                <a:tc>
                  <a:txBody>
                    <a:bodyPr/>
                    <a:lstStyle/>
                    <a:p>
                      <a:pPr algn="ctr"/>
                      <a:r>
                        <a:rPr lang="en-US" sz="2400" b="1" kern="1200" dirty="0">
                          <a:solidFill>
                            <a:schemeClr val="bg1"/>
                          </a:solidFill>
                          <a:effectLst/>
                          <a:latin typeface="Univers" panose="020B0503020202020204" pitchFamily="34" charset="0"/>
                          <a:ea typeface="+mn-ea"/>
                          <a:cs typeface="+mn-cs"/>
                        </a:rPr>
                        <a:t>STRATEGIES </a:t>
                      </a:r>
                      <a:endParaRPr lang="en-US" sz="24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gridSpan="9">
                  <a:txBody>
                    <a:bodyPr/>
                    <a:lstStyle/>
                    <a:p>
                      <a:pPr algn="ctr"/>
                      <a:r>
                        <a:rPr lang="en-US" sz="2400" b="1" kern="1200" dirty="0">
                          <a:solidFill>
                            <a:schemeClr val="bg1"/>
                          </a:solidFill>
                          <a:effectLst/>
                          <a:latin typeface="Univers" panose="020B0503020202020204" pitchFamily="34" charset="0"/>
                          <a:ea typeface="+mn-ea"/>
                          <a:cs typeface="+mn-cs"/>
                        </a:rPr>
                        <a:t>PRINCIPLES</a:t>
                      </a:r>
                      <a:endParaRPr lang="en-US" sz="24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extLst>
                  <a:ext uri="{0D108BD9-81ED-4DB2-BD59-A6C34878D82A}">
                    <a16:rowId xmlns:a16="http://schemas.microsoft.com/office/drawing/2014/main" val="2656969397"/>
                  </a:ext>
                </a:extLst>
              </a:tr>
              <a:tr h="457200">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1</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2</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3</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4</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5</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6</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7</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8</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9</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3091879271"/>
                  </a:ext>
                </a:extLst>
              </a:tr>
              <a:tr h="889834">
                <a:tc>
                  <a:txBody>
                    <a:bodyPr/>
                    <a:lstStyle/>
                    <a:p>
                      <a:pPr algn="l"/>
                      <a:r>
                        <a:rPr lang="en-US" sz="1600" kern="1200" dirty="0">
                          <a:solidFill>
                            <a:srgbClr val="001A36"/>
                          </a:solidFill>
                          <a:effectLst/>
                          <a:latin typeface="Univers" panose="020B0503020202020204" pitchFamily="34" charset="0"/>
                          <a:ea typeface="+mn-ea"/>
                          <a:cs typeface="+mn-cs"/>
                        </a:rPr>
                        <a:t>Scale and spread the successful new care models as designed by members.</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366380"/>
                  </a:ext>
                </a:extLst>
              </a:tr>
              <a:tr h="573805">
                <a:tc>
                  <a:txBody>
                    <a:bodyPr/>
                    <a:lstStyle/>
                    <a:p>
                      <a:pPr algn="l"/>
                      <a:r>
                        <a:rPr lang="en-US" sz="1600" kern="1200" dirty="0">
                          <a:solidFill>
                            <a:srgbClr val="001A36"/>
                          </a:solidFill>
                          <a:effectLst/>
                          <a:latin typeface="Univers" panose="020B0503020202020204" pitchFamily="34" charset="0"/>
                          <a:ea typeface="+mn-ea"/>
                          <a:cs typeface="+mn-cs"/>
                        </a:rPr>
                        <a:t>Accelerate the utilization of technology to enhance the workforce.</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2684071473"/>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Enhance public trust and confidence.</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3232934"/>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Improve the consumer experience.</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639910770"/>
                  </a:ext>
                </a:extLst>
              </a:tr>
            </a:tbl>
          </a:graphicData>
        </a:graphic>
      </p:graphicFrame>
    </p:spTree>
    <p:extLst>
      <p:ext uri="{BB962C8B-B14F-4D97-AF65-F5344CB8AC3E}">
        <p14:creationId xmlns:p14="http://schemas.microsoft.com/office/powerpoint/2010/main" val="329853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4567-E9EB-C852-B85B-4B029C12C65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E79416FF-9F41-CBF8-FE9D-60AB5C38F926}"/>
              </a:ext>
            </a:extLst>
          </p:cNvPr>
          <p:cNvSpPr/>
          <p:nvPr/>
        </p:nvSpPr>
        <p:spPr>
          <a:xfrm>
            <a:off x="-6141202" y="-3609474"/>
            <a:ext cx="24495280" cy="14145842"/>
          </a:xfrm>
          <a:prstGeom prst="rect">
            <a:avLst/>
          </a:prstGeom>
          <a:gradFill>
            <a:gsLst>
              <a:gs pos="0">
                <a:srgbClr val="002C5D"/>
              </a:gs>
              <a:gs pos="100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and white sign with white text&#10;&#10;Description automatically generated">
            <a:extLst>
              <a:ext uri="{FF2B5EF4-FFF2-40B4-BE49-F238E27FC236}">
                <a16:creationId xmlns:a16="http://schemas.microsoft.com/office/drawing/2014/main" id="{5F75C70F-53E9-E130-E8A4-033946993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graphicFrame>
        <p:nvGraphicFramePr>
          <p:cNvPr id="4" name="Table 3">
            <a:extLst>
              <a:ext uri="{FF2B5EF4-FFF2-40B4-BE49-F238E27FC236}">
                <a16:creationId xmlns:a16="http://schemas.microsoft.com/office/drawing/2014/main" id="{A8128E60-0C58-EDEF-5AE7-5F3A6B190DC1}"/>
              </a:ext>
            </a:extLst>
          </p:cNvPr>
          <p:cNvGraphicFramePr>
            <a:graphicFrameLocks noGrp="1"/>
          </p:cNvGraphicFramePr>
          <p:nvPr>
            <p:extLst>
              <p:ext uri="{D42A27DB-BD31-4B8C-83A1-F6EECF244321}">
                <p14:modId xmlns:p14="http://schemas.microsoft.com/office/powerpoint/2010/main" val="1881821651"/>
              </p:ext>
            </p:extLst>
          </p:nvPr>
        </p:nvGraphicFramePr>
        <p:xfrm>
          <a:off x="248539" y="1585822"/>
          <a:ext cx="11715797" cy="4005506"/>
        </p:xfrm>
        <a:graphic>
          <a:graphicData uri="http://schemas.openxmlformats.org/drawingml/2006/table">
            <a:tbl>
              <a:tblPr firstRow="1" bandRow="1">
                <a:tableStyleId>{17292A2E-F333-43FB-9621-5CBBE7FDCDCB}</a:tableStyleId>
              </a:tblPr>
              <a:tblGrid>
                <a:gridCol w="7600997">
                  <a:extLst>
                    <a:ext uri="{9D8B030D-6E8A-4147-A177-3AD203B41FA5}">
                      <a16:colId xmlns:a16="http://schemas.microsoft.com/office/drawing/2014/main" val="3848644639"/>
                    </a:ext>
                  </a:extLst>
                </a:gridCol>
                <a:gridCol w="457200">
                  <a:extLst>
                    <a:ext uri="{9D8B030D-6E8A-4147-A177-3AD203B41FA5}">
                      <a16:colId xmlns:a16="http://schemas.microsoft.com/office/drawing/2014/main" val="1429619656"/>
                    </a:ext>
                  </a:extLst>
                </a:gridCol>
                <a:gridCol w="457200">
                  <a:extLst>
                    <a:ext uri="{9D8B030D-6E8A-4147-A177-3AD203B41FA5}">
                      <a16:colId xmlns:a16="http://schemas.microsoft.com/office/drawing/2014/main" val="2185017337"/>
                    </a:ext>
                  </a:extLst>
                </a:gridCol>
                <a:gridCol w="457200">
                  <a:extLst>
                    <a:ext uri="{9D8B030D-6E8A-4147-A177-3AD203B41FA5}">
                      <a16:colId xmlns:a16="http://schemas.microsoft.com/office/drawing/2014/main" val="4096566774"/>
                    </a:ext>
                  </a:extLst>
                </a:gridCol>
                <a:gridCol w="457200">
                  <a:extLst>
                    <a:ext uri="{9D8B030D-6E8A-4147-A177-3AD203B41FA5}">
                      <a16:colId xmlns:a16="http://schemas.microsoft.com/office/drawing/2014/main" val="56839443"/>
                    </a:ext>
                  </a:extLst>
                </a:gridCol>
                <a:gridCol w="457200">
                  <a:extLst>
                    <a:ext uri="{9D8B030D-6E8A-4147-A177-3AD203B41FA5}">
                      <a16:colId xmlns:a16="http://schemas.microsoft.com/office/drawing/2014/main" val="2282902543"/>
                    </a:ext>
                  </a:extLst>
                </a:gridCol>
                <a:gridCol w="457200">
                  <a:extLst>
                    <a:ext uri="{9D8B030D-6E8A-4147-A177-3AD203B41FA5}">
                      <a16:colId xmlns:a16="http://schemas.microsoft.com/office/drawing/2014/main" val="3833607162"/>
                    </a:ext>
                  </a:extLst>
                </a:gridCol>
                <a:gridCol w="457200">
                  <a:extLst>
                    <a:ext uri="{9D8B030D-6E8A-4147-A177-3AD203B41FA5}">
                      <a16:colId xmlns:a16="http://schemas.microsoft.com/office/drawing/2014/main" val="148272734"/>
                    </a:ext>
                  </a:extLst>
                </a:gridCol>
                <a:gridCol w="457200">
                  <a:extLst>
                    <a:ext uri="{9D8B030D-6E8A-4147-A177-3AD203B41FA5}">
                      <a16:colId xmlns:a16="http://schemas.microsoft.com/office/drawing/2014/main" val="2663961784"/>
                    </a:ext>
                  </a:extLst>
                </a:gridCol>
                <a:gridCol w="457200">
                  <a:extLst>
                    <a:ext uri="{9D8B030D-6E8A-4147-A177-3AD203B41FA5}">
                      <a16:colId xmlns:a16="http://schemas.microsoft.com/office/drawing/2014/main" val="968548588"/>
                    </a:ext>
                  </a:extLst>
                </a:gridCol>
              </a:tblGrid>
              <a:tr h="731520">
                <a:tc>
                  <a:txBody>
                    <a:bodyPr/>
                    <a:lstStyle/>
                    <a:p>
                      <a:pPr algn="ctr"/>
                      <a:r>
                        <a:rPr lang="en-US" sz="2400" b="1" kern="1200" dirty="0">
                          <a:solidFill>
                            <a:schemeClr val="bg1"/>
                          </a:solidFill>
                          <a:effectLst/>
                          <a:latin typeface="Univers" panose="020B0503020202020204" pitchFamily="34" charset="0"/>
                          <a:ea typeface="+mn-ea"/>
                          <a:cs typeface="+mn-cs"/>
                        </a:rPr>
                        <a:t>STRATEGIES </a:t>
                      </a:r>
                      <a:endParaRPr lang="en-US" sz="24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gridSpan="9">
                  <a:txBody>
                    <a:bodyPr/>
                    <a:lstStyle/>
                    <a:p>
                      <a:pPr algn="ctr"/>
                      <a:r>
                        <a:rPr lang="en-US" sz="2400" b="1" kern="1200" dirty="0">
                          <a:solidFill>
                            <a:schemeClr val="bg1"/>
                          </a:solidFill>
                          <a:effectLst/>
                          <a:latin typeface="Univers" panose="020B0503020202020204" pitchFamily="34" charset="0"/>
                          <a:ea typeface="+mn-ea"/>
                          <a:cs typeface="+mn-cs"/>
                        </a:rPr>
                        <a:t>PRINCIPLES</a:t>
                      </a:r>
                      <a:endParaRPr lang="en-US" sz="24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tc hMerge="1">
                  <a:txBody>
                    <a:bodyPr/>
                    <a:lstStyle/>
                    <a:p>
                      <a:endParaRPr lang="en-US"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rgbClr val="6CB2E2"/>
                    </a:solidFill>
                  </a:tcPr>
                </a:tc>
                <a:extLst>
                  <a:ext uri="{0D108BD9-81ED-4DB2-BD59-A6C34878D82A}">
                    <a16:rowId xmlns:a16="http://schemas.microsoft.com/office/drawing/2014/main" val="2656969397"/>
                  </a:ext>
                </a:extLst>
              </a:tr>
              <a:tr h="457200">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1</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2</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3</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4</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5</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6</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7</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8</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b="1" dirty="0">
                          <a:solidFill>
                            <a:srgbClr val="001A36"/>
                          </a:solidFill>
                          <a:latin typeface="Univers" panose="020B0503020202020204" pitchFamily="34" charset="0"/>
                        </a:rPr>
                        <a:t>9</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3091879271"/>
                  </a:ext>
                </a:extLst>
              </a:tr>
              <a:tr h="591746">
                <a:tc>
                  <a:txBody>
                    <a:bodyPr/>
                    <a:lstStyle/>
                    <a:p>
                      <a:pPr algn="l"/>
                      <a:r>
                        <a:rPr lang="en-US" sz="1600" kern="1200" dirty="0">
                          <a:solidFill>
                            <a:srgbClr val="001A36"/>
                          </a:solidFill>
                          <a:effectLst/>
                          <a:latin typeface="Univers" panose="020B0503020202020204" pitchFamily="34" charset="0"/>
                          <a:ea typeface="+mn-ea"/>
                          <a:cs typeface="+mn-cs"/>
                        </a:rPr>
                        <a:t>Advance quality and patient safety through the Patient Safety Initiative.</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366380"/>
                  </a:ext>
                </a:extLst>
              </a:tr>
              <a:tr h="889834">
                <a:tc>
                  <a:txBody>
                    <a:bodyPr/>
                    <a:lstStyle/>
                    <a:p>
                      <a:pPr algn="l"/>
                      <a:r>
                        <a:rPr lang="en-US" sz="1600" kern="1200" dirty="0">
                          <a:solidFill>
                            <a:srgbClr val="001A36"/>
                          </a:solidFill>
                          <a:effectLst/>
                          <a:latin typeface="Univers" panose="020B0503020202020204" pitchFamily="34" charset="0"/>
                          <a:ea typeface="+mn-ea"/>
                          <a:cs typeface="+mn-cs"/>
                        </a:rPr>
                        <a:t>Create meaningful progress towards care transformation and demonstrate improvements in accessibility, affordability, coordinated continuum and economic viability.</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2684071473"/>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Improve and protect federal funding, including ACA subsidies.</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3232934"/>
                  </a:ext>
                </a:extLst>
              </a:tr>
              <a:tr h="640080">
                <a:tc>
                  <a:txBody>
                    <a:bodyPr/>
                    <a:lstStyle/>
                    <a:p>
                      <a:pPr algn="l"/>
                      <a:r>
                        <a:rPr lang="en-US" sz="1600" kern="1200" dirty="0">
                          <a:solidFill>
                            <a:srgbClr val="001A36"/>
                          </a:solidFill>
                          <a:effectLst/>
                          <a:latin typeface="Univers" panose="020B0503020202020204" pitchFamily="34" charset="0"/>
                          <a:ea typeface="+mn-ea"/>
                          <a:cs typeface="+mn-cs"/>
                        </a:rPr>
                        <a:t>Hold commercial insurers accountable and prevent insurance barriers to care.</a:t>
                      </a:r>
                      <a:endParaRPr lang="en-US" sz="1600" dirty="0">
                        <a:solidFill>
                          <a:srgbClr val="001A36"/>
                        </a:solidFill>
                        <a:latin typeface="Univers" panose="020B0503020202020204" pitchFamily="34" charset="0"/>
                      </a:endParaRPr>
                    </a:p>
                  </a:txBody>
                  <a:tcPr marL="182880" marR="182880" marT="91440" marB="91440"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r>
                        <a:rPr lang="en-US" sz="1600" dirty="0">
                          <a:solidFill>
                            <a:srgbClr val="001A36"/>
                          </a:solidFill>
                          <a:latin typeface="Univers" panose="020B0503020202020204" pitchFamily="34" charset="0"/>
                        </a:rPr>
                        <a:t>X</a:t>
                      </a: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tc>
                  <a:txBody>
                    <a:bodyPr/>
                    <a:lstStyle/>
                    <a:p>
                      <a:pPr algn="ctr"/>
                      <a:endParaRPr lang="en-US" sz="1600" dirty="0">
                        <a:solidFill>
                          <a:srgbClr val="001A36"/>
                        </a:solidFill>
                        <a:latin typeface="Univers" panose="020B0503020202020204" pitchFamily="34" charset="0"/>
                      </a:endParaRPr>
                    </a:p>
                  </a:txBody>
                  <a:tcPr anchor="ctr">
                    <a:lnL w="12700" cap="flat" cmpd="sng" algn="ctr">
                      <a:solidFill>
                        <a:srgbClr val="6CB2E2"/>
                      </a:solidFill>
                      <a:prstDash val="solid"/>
                      <a:round/>
                      <a:headEnd type="none" w="med" len="med"/>
                      <a:tailEnd type="none" w="med" len="med"/>
                    </a:lnL>
                    <a:lnR w="12700" cap="flat" cmpd="sng" algn="ctr">
                      <a:solidFill>
                        <a:srgbClr val="6CB2E2"/>
                      </a:solidFill>
                      <a:prstDash val="solid"/>
                      <a:round/>
                      <a:headEnd type="none" w="med" len="med"/>
                      <a:tailEnd type="none" w="med" len="med"/>
                    </a:lnR>
                    <a:lnT w="12700" cap="flat" cmpd="sng" algn="ctr">
                      <a:solidFill>
                        <a:srgbClr val="6CB2E2"/>
                      </a:solidFill>
                      <a:prstDash val="solid"/>
                      <a:round/>
                      <a:headEnd type="none" w="med" len="med"/>
                      <a:tailEnd type="none" w="med" len="med"/>
                    </a:lnT>
                    <a:lnB w="12700" cap="flat" cmpd="sng" algn="ctr">
                      <a:solidFill>
                        <a:srgbClr val="6CB2E2"/>
                      </a:solidFill>
                      <a:prstDash val="solid"/>
                      <a:round/>
                      <a:headEnd type="none" w="med" len="med"/>
                      <a:tailEnd type="none" w="med" len="med"/>
                    </a:lnB>
                    <a:solidFill>
                      <a:schemeClr val="bg1"/>
                    </a:solidFill>
                  </a:tcPr>
                </a:tc>
                <a:extLst>
                  <a:ext uri="{0D108BD9-81ED-4DB2-BD59-A6C34878D82A}">
                    <a16:rowId xmlns:a16="http://schemas.microsoft.com/office/drawing/2014/main" val="639910770"/>
                  </a:ext>
                </a:extLst>
              </a:tr>
            </a:tbl>
          </a:graphicData>
        </a:graphic>
      </p:graphicFrame>
    </p:spTree>
    <p:extLst>
      <p:ext uri="{BB962C8B-B14F-4D97-AF65-F5344CB8AC3E}">
        <p14:creationId xmlns:p14="http://schemas.microsoft.com/office/powerpoint/2010/main" val="153395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p:cNvGrpSpPr/>
        <p:nvPr/>
      </p:nvGrpSpPr>
      <p:grpSpPr>
        <a:xfrm>
          <a:off x="0" y="0"/>
          <a:ext cx="0" cy="0"/>
          <a:chOff x="0" y="0"/>
          <a:chExt cx="0" cy="0"/>
        </a:xfrm>
      </p:grpSpPr>
      <p:pic>
        <p:nvPicPr>
          <p:cNvPr id="2" name="Picture 1" descr="A black and white flag&#10;&#10;Description automatically generated">
            <a:extLst>
              <a:ext uri="{FF2B5EF4-FFF2-40B4-BE49-F238E27FC236}">
                <a16:creationId xmlns:a16="http://schemas.microsoft.com/office/drawing/2014/main" id="{956C550F-4E68-1C6E-99F7-4AC213B26443}"/>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717823" y="-606006"/>
            <a:ext cx="15627644" cy="8070012"/>
          </a:xfrm>
          <a:prstGeom prst="rect">
            <a:avLst/>
          </a:prstGeom>
        </p:spPr>
      </p:pic>
      <p:sp>
        <p:nvSpPr>
          <p:cNvPr id="11" name="TextBox 10">
            <a:extLst>
              <a:ext uri="{FF2B5EF4-FFF2-40B4-BE49-F238E27FC236}">
                <a16:creationId xmlns:a16="http://schemas.microsoft.com/office/drawing/2014/main" id="{475FCA85-9EB1-9DC5-33A1-BFB886C892B9}"/>
              </a:ext>
            </a:extLst>
          </p:cNvPr>
          <p:cNvSpPr txBox="1"/>
          <p:nvPr/>
        </p:nvSpPr>
        <p:spPr>
          <a:xfrm>
            <a:off x="1191008" y="1100938"/>
            <a:ext cx="3077302" cy="769441"/>
          </a:xfrm>
          <a:prstGeom prst="rect">
            <a:avLst/>
          </a:prstGeom>
          <a:noFill/>
        </p:spPr>
        <p:txBody>
          <a:bodyPr wrap="square" rtlCol="0">
            <a:spAutoFit/>
          </a:bodyPr>
          <a:lstStyle/>
          <a:p>
            <a:r>
              <a:rPr lang="en-US" sz="4400" b="1" dirty="0">
                <a:solidFill>
                  <a:srgbClr val="6CB2E2"/>
                </a:solidFill>
                <a:latin typeface="Univers" panose="020B0503020202020204" pitchFamily="34" charset="0"/>
              </a:rPr>
              <a:t>Mission: </a:t>
            </a:r>
          </a:p>
        </p:txBody>
      </p:sp>
      <p:sp>
        <p:nvSpPr>
          <p:cNvPr id="13" name="TextBox 12">
            <a:extLst>
              <a:ext uri="{FF2B5EF4-FFF2-40B4-BE49-F238E27FC236}">
                <a16:creationId xmlns:a16="http://schemas.microsoft.com/office/drawing/2014/main" id="{E49CF5F2-19B4-811B-B7F6-11AAF1E9C958}"/>
              </a:ext>
            </a:extLst>
          </p:cNvPr>
          <p:cNvSpPr txBox="1"/>
          <p:nvPr/>
        </p:nvSpPr>
        <p:spPr>
          <a:xfrm>
            <a:off x="1191009" y="1986095"/>
            <a:ext cx="7709923" cy="1938992"/>
          </a:xfrm>
          <a:prstGeom prst="rect">
            <a:avLst/>
          </a:prstGeom>
          <a:noFill/>
        </p:spPr>
        <p:txBody>
          <a:bodyPr wrap="square">
            <a:spAutoFit/>
          </a:bodyPr>
          <a:lstStyle/>
          <a:p>
            <a:r>
              <a:rPr lang="en-US" sz="2400" dirty="0">
                <a:solidFill>
                  <a:schemeClr val="bg1"/>
                </a:solidFill>
              </a:rPr>
              <a:t>To advance the health of all individuals and communities. The AHA leads, represents and serves hospitals, health systems and other related organizations that are accountable to communities and committed to equitable care and health improvement for all.</a:t>
            </a:r>
            <a:endParaRPr lang="en-US" sz="1800" dirty="0">
              <a:solidFill>
                <a:schemeClr val="bg1"/>
              </a:solidFill>
            </a:endParaRPr>
          </a:p>
        </p:txBody>
      </p:sp>
      <p:pic>
        <p:nvPicPr>
          <p:cNvPr id="24" name="Picture 23" descr="A black and white sign with white text&#10;&#10;Description automatically generated">
            <a:extLst>
              <a:ext uri="{FF2B5EF4-FFF2-40B4-BE49-F238E27FC236}">
                <a16:creationId xmlns:a16="http://schemas.microsoft.com/office/drawing/2014/main" id="{F366221D-4DE2-9A72-6F60-6BF30359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Tree>
    <p:extLst>
      <p:ext uri="{BB962C8B-B14F-4D97-AF65-F5344CB8AC3E}">
        <p14:creationId xmlns:p14="http://schemas.microsoft.com/office/powerpoint/2010/main" val="398152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p:cNvGrpSpPr/>
        <p:nvPr/>
      </p:nvGrpSpPr>
      <p:grpSpPr>
        <a:xfrm>
          <a:off x="0" y="0"/>
          <a:ext cx="0" cy="0"/>
          <a:chOff x="0" y="0"/>
          <a:chExt cx="0" cy="0"/>
        </a:xfrm>
      </p:grpSpPr>
      <p:pic>
        <p:nvPicPr>
          <p:cNvPr id="6" name="Picture 5" descr="A black and white flag&#10;&#10;Description automatically generated">
            <a:extLst>
              <a:ext uri="{FF2B5EF4-FFF2-40B4-BE49-F238E27FC236}">
                <a16:creationId xmlns:a16="http://schemas.microsoft.com/office/drawing/2014/main" id="{FF06F256-CD55-23D3-0F5E-1913CFC8D5E1}"/>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717823" y="-606006"/>
            <a:ext cx="15627644" cy="8070012"/>
          </a:xfrm>
          <a:prstGeom prst="rect">
            <a:avLst/>
          </a:prstGeom>
        </p:spPr>
      </p:pic>
      <p:sp>
        <p:nvSpPr>
          <p:cNvPr id="2" name="TextBox 1">
            <a:extLst>
              <a:ext uri="{FF2B5EF4-FFF2-40B4-BE49-F238E27FC236}">
                <a16:creationId xmlns:a16="http://schemas.microsoft.com/office/drawing/2014/main" id="{E84C89C1-8852-346B-0892-CADBE178697D}"/>
              </a:ext>
            </a:extLst>
          </p:cNvPr>
          <p:cNvSpPr txBox="1"/>
          <p:nvPr/>
        </p:nvSpPr>
        <p:spPr>
          <a:xfrm>
            <a:off x="1191008" y="1100938"/>
            <a:ext cx="3077302" cy="769441"/>
          </a:xfrm>
          <a:prstGeom prst="rect">
            <a:avLst/>
          </a:prstGeom>
          <a:noFill/>
        </p:spPr>
        <p:txBody>
          <a:bodyPr wrap="square" rtlCol="0">
            <a:spAutoFit/>
          </a:bodyPr>
          <a:lstStyle/>
          <a:p>
            <a:r>
              <a:rPr lang="en-US" sz="4400" b="1" dirty="0">
                <a:solidFill>
                  <a:srgbClr val="6CB2E2"/>
                </a:solidFill>
                <a:latin typeface="Univers" panose="020B0503020202020204" pitchFamily="34" charset="0"/>
              </a:rPr>
              <a:t>Vision: </a:t>
            </a:r>
          </a:p>
        </p:txBody>
      </p:sp>
      <p:sp>
        <p:nvSpPr>
          <p:cNvPr id="3" name="TextBox 2">
            <a:extLst>
              <a:ext uri="{FF2B5EF4-FFF2-40B4-BE49-F238E27FC236}">
                <a16:creationId xmlns:a16="http://schemas.microsoft.com/office/drawing/2014/main" id="{25D6DAF9-FFA6-7E2D-41B1-2B08D3D5B566}"/>
              </a:ext>
            </a:extLst>
          </p:cNvPr>
          <p:cNvSpPr txBox="1"/>
          <p:nvPr/>
        </p:nvSpPr>
        <p:spPr>
          <a:xfrm>
            <a:off x="1191009" y="1986095"/>
            <a:ext cx="7709923" cy="830997"/>
          </a:xfrm>
          <a:prstGeom prst="rect">
            <a:avLst/>
          </a:prstGeom>
          <a:noFill/>
        </p:spPr>
        <p:txBody>
          <a:bodyPr wrap="square">
            <a:spAutoFit/>
          </a:bodyPr>
          <a:lstStyle/>
          <a:p>
            <a:r>
              <a:rPr lang="en-US" sz="2400" dirty="0">
                <a:solidFill>
                  <a:schemeClr val="bg1"/>
                </a:solidFill>
              </a:rPr>
              <a:t>A just society of healthy communities, where all individuals reach their highest potential for health.</a:t>
            </a:r>
            <a:endParaRPr lang="en-US" sz="1800" dirty="0">
              <a:solidFill>
                <a:schemeClr val="bg1"/>
              </a:solidFill>
            </a:endParaRPr>
          </a:p>
        </p:txBody>
      </p:sp>
      <p:pic>
        <p:nvPicPr>
          <p:cNvPr id="4" name="Picture 3" descr="A black and white sign with white text&#10;&#10;Description automatically generated">
            <a:extLst>
              <a:ext uri="{FF2B5EF4-FFF2-40B4-BE49-F238E27FC236}">
                <a16:creationId xmlns:a16="http://schemas.microsoft.com/office/drawing/2014/main" id="{97E0F2E7-6D89-304D-F41C-2DB90B530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Tree>
    <p:extLst>
      <p:ext uri="{BB962C8B-B14F-4D97-AF65-F5344CB8AC3E}">
        <p14:creationId xmlns:p14="http://schemas.microsoft.com/office/powerpoint/2010/main" val="598292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A41FBC3B-4F71-AB4B-8337-B34B2A61AAF3}"/>
            </a:ext>
          </a:extLst>
        </p:cNvPr>
        <p:cNvGrpSpPr/>
        <p:nvPr/>
      </p:nvGrpSpPr>
      <p:grpSpPr>
        <a:xfrm>
          <a:off x="0" y="0"/>
          <a:ext cx="0" cy="0"/>
          <a:chOff x="0" y="0"/>
          <a:chExt cx="0" cy="0"/>
        </a:xfrm>
      </p:grpSpPr>
      <p:pic>
        <p:nvPicPr>
          <p:cNvPr id="6" name="Picture 5" descr="A black and white flag&#10;&#10;Description automatically generated">
            <a:extLst>
              <a:ext uri="{FF2B5EF4-FFF2-40B4-BE49-F238E27FC236}">
                <a16:creationId xmlns:a16="http://schemas.microsoft.com/office/drawing/2014/main" id="{44998D55-DA83-76F9-D1C2-60F46E6E7E61}"/>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717823" y="-606006"/>
            <a:ext cx="15627644" cy="8070012"/>
          </a:xfrm>
          <a:prstGeom prst="rect">
            <a:avLst/>
          </a:prstGeom>
        </p:spPr>
      </p:pic>
      <p:sp>
        <p:nvSpPr>
          <p:cNvPr id="2" name="TextBox 1">
            <a:extLst>
              <a:ext uri="{FF2B5EF4-FFF2-40B4-BE49-F238E27FC236}">
                <a16:creationId xmlns:a16="http://schemas.microsoft.com/office/drawing/2014/main" id="{5EF5BCA6-D36A-9395-0269-CFCEEEC8E73F}"/>
              </a:ext>
            </a:extLst>
          </p:cNvPr>
          <p:cNvSpPr txBox="1"/>
          <p:nvPr/>
        </p:nvSpPr>
        <p:spPr>
          <a:xfrm>
            <a:off x="493176" y="618175"/>
            <a:ext cx="3077302" cy="769441"/>
          </a:xfrm>
          <a:prstGeom prst="rect">
            <a:avLst/>
          </a:prstGeom>
          <a:noFill/>
        </p:spPr>
        <p:txBody>
          <a:bodyPr wrap="square" rtlCol="0">
            <a:spAutoFit/>
          </a:bodyPr>
          <a:lstStyle/>
          <a:p>
            <a:r>
              <a:rPr lang="en-US" sz="4400" b="1" dirty="0">
                <a:solidFill>
                  <a:srgbClr val="6CB2E2"/>
                </a:solidFill>
                <a:latin typeface="Univers" panose="020B0503020202020204" pitchFamily="34" charset="0"/>
              </a:rPr>
              <a:t>Disciplines</a:t>
            </a:r>
          </a:p>
        </p:txBody>
      </p:sp>
      <p:sp>
        <p:nvSpPr>
          <p:cNvPr id="3" name="TextBox 2">
            <a:extLst>
              <a:ext uri="{FF2B5EF4-FFF2-40B4-BE49-F238E27FC236}">
                <a16:creationId xmlns:a16="http://schemas.microsoft.com/office/drawing/2014/main" id="{6C2AF008-E23E-B190-8C97-752EFB7446A6}"/>
              </a:ext>
            </a:extLst>
          </p:cNvPr>
          <p:cNvSpPr txBox="1"/>
          <p:nvPr/>
        </p:nvSpPr>
        <p:spPr>
          <a:xfrm>
            <a:off x="493176" y="1482093"/>
            <a:ext cx="4151013" cy="1569660"/>
          </a:xfrm>
          <a:prstGeom prst="rect">
            <a:avLst/>
          </a:prstGeom>
          <a:noFill/>
        </p:spPr>
        <p:txBody>
          <a:bodyPr wrap="square">
            <a:spAutoFit/>
          </a:bodyPr>
          <a:lstStyle/>
          <a:p>
            <a:r>
              <a:rPr lang="en-US" sz="2400" dirty="0">
                <a:solidFill>
                  <a:schemeClr val="bg1"/>
                </a:solidFill>
              </a:rPr>
              <a:t>AHA's four work channels are approaches we use to provide value to members and advance our goals.</a:t>
            </a:r>
          </a:p>
        </p:txBody>
      </p:sp>
      <p:pic>
        <p:nvPicPr>
          <p:cNvPr id="4" name="Picture 3" descr="A black and white sign with white text&#10;&#10;Description automatically generated">
            <a:extLst>
              <a:ext uri="{FF2B5EF4-FFF2-40B4-BE49-F238E27FC236}">
                <a16:creationId xmlns:a16="http://schemas.microsoft.com/office/drawing/2014/main" id="{67FAC2A7-64D2-A44F-BB54-8D76D902A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pic>
        <p:nvPicPr>
          <p:cNvPr id="13" name="Picture 12">
            <a:extLst>
              <a:ext uri="{FF2B5EF4-FFF2-40B4-BE49-F238E27FC236}">
                <a16:creationId xmlns:a16="http://schemas.microsoft.com/office/drawing/2014/main" id="{A21FF142-25C9-D8E4-718E-088EFF81E75F}"/>
              </a:ext>
            </a:extLst>
          </p:cNvPr>
          <p:cNvPicPr>
            <a:picLocks noChangeAspect="1"/>
          </p:cNvPicPr>
          <p:nvPr/>
        </p:nvPicPr>
        <p:blipFill>
          <a:blip r:embed="rId4">
            <a:extLst>
              <a:ext uri="{28A0092B-C50C-407E-A947-70E740481C1C}">
                <a14:useLocalDpi xmlns:a14="http://schemas.microsoft.com/office/drawing/2010/main" val="0"/>
              </a:ext>
            </a:extLst>
          </a:blip>
          <a:srcRect l="14178" t="7863" r="13010" b="7813"/>
          <a:stretch/>
        </p:blipFill>
        <p:spPr>
          <a:xfrm>
            <a:off x="3058758" y="858150"/>
            <a:ext cx="9133242" cy="5952116"/>
          </a:xfrm>
          <a:prstGeom prst="rect">
            <a:avLst/>
          </a:prstGeom>
        </p:spPr>
      </p:pic>
      <p:sp>
        <p:nvSpPr>
          <p:cNvPr id="14" name="TextBox 13">
            <a:extLst>
              <a:ext uri="{FF2B5EF4-FFF2-40B4-BE49-F238E27FC236}">
                <a16:creationId xmlns:a16="http://schemas.microsoft.com/office/drawing/2014/main" id="{1A50C649-B3D6-8CB6-ADBD-FF6E7F1A714D}"/>
              </a:ext>
            </a:extLst>
          </p:cNvPr>
          <p:cNvSpPr txBox="1"/>
          <p:nvPr/>
        </p:nvSpPr>
        <p:spPr>
          <a:xfrm>
            <a:off x="5618215" y="1857972"/>
            <a:ext cx="3895344" cy="1661993"/>
          </a:xfrm>
          <a:prstGeom prst="rect">
            <a:avLst/>
          </a:prstGeom>
          <a:noFill/>
        </p:spPr>
        <p:txBody>
          <a:bodyPr wrap="square" lIns="274320" tIns="274320" rIns="274320" bIns="274320" rtlCol="0">
            <a:spAutoFit/>
          </a:bodyPr>
          <a:lstStyle/>
          <a:p>
            <a:pPr algn="ctr"/>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Advocacy</a:t>
            </a:r>
            <a:r>
              <a:rPr lang="en-US" sz="3600" b="1" spc="25" dirty="0">
                <a:solidFill>
                  <a:schemeClr val="bg1"/>
                </a:solidFill>
                <a:effectLst/>
                <a:latin typeface="Univers" panose="020B0503020202020204" pitchFamily="34" charset="0"/>
                <a:ea typeface="Symbol" panose="05050102010706020507" pitchFamily="18" charset="2"/>
                <a:cs typeface="Calibri" panose="020F0502020204030204" pitchFamily="34" charset="0"/>
              </a:rPr>
              <a:t> </a:t>
            </a:r>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and</a:t>
            </a:r>
            <a:r>
              <a:rPr lang="en-US" sz="3600" b="1" spc="30" dirty="0">
                <a:solidFill>
                  <a:schemeClr val="bg1"/>
                </a:solidFill>
                <a:effectLst/>
                <a:latin typeface="Univers" panose="020B0503020202020204" pitchFamily="34" charset="0"/>
                <a:ea typeface="Symbol" panose="05050102010706020507" pitchFamily="18" charset="2"/>
                <a:cs typeface="Calibri" panose="020F0502020204030204" pitchFamily="34" charset="0"/>
              </a:rPr>
              <a:t> </a:t>
            </a:r>
            <a:r>
              <a:rPr lang="en-US" sz="3600" b="1" spc="-10" dirty="0">
                <a:solidFill>
                  <a:schemeClr val="bg1"/>
                </a:solidFill>
                <a:effectLst/>
                <a:latin typeface="Univers" panose="020B0503020202020204" pitchFamily="34" charset="0"/>
                <a:ea typeface="Symbol" panose="05050102010706020507" pitchFamily="18" charset="2"/>
                <a:cs typeface="Calibri" panose="020F0502020204030204" pitchFamily="34" charset="0"/>
              </a:rPr>
              <a:t>Representation</a:t>
            </a:r>
            <a:endParaRPr lang="en-US" sz="3600" b="1" spc="0" dirty="0">
              <a:solidFill>
                <a:schemeClr val="bg1"/>
              </a:solidFill>
              <a:effectLst/>
              <a:latin typeface="Univers" panose="020B0503020202020204" pitchFamily="34" charset="0"/>
              <a:ea typeface="Symbol" panose="05050102010706020507" pitchFamily="18" charset="2"/>
              <a:cs typeface="Symbol" panose="05050102010706020507" pitchFamily="18" charset="2"/>
            </a:endParaRPr>
          </a:p>
        </p:txBody>
      </p:sp>
      <p:sp>
        <p:nvSpPr>
          <p:cNvPr id="15" name="TextBox 14">
            <a:extLst>
              <a:ext uri="{FF2B5EF4-FFF2-40B4-BE49-F238E27FC236}">
                <a16:creationId xmlns:a16="http://schemas.microsoft.com/office/drawing/2014/main" id="{8D6F0CC5-9D20-04D4-E61E-CD9F0B6A5E96}"/>
              </a:ext>
            </a:extLst>
          </p:cNvPr>
          <p:cNvSpPr txBox="1"/>
          <p:nvPr/>
        </p:nvSpPr>
        <p:spPr>
          <a:xfrm>
            <a:off x="3638666" y="3633945"/>
            <a:ext cx="1995511" cy="830997"/>
          </a:xfrm>
          <a:prstGeom prst="rect">
            <a:avLst/>
          </a:prstGeom>
          <a:noFill/>
        </p:spPr>
        <p:txBody>
          <a:bodyPr wrap="square">
            <a:spAutoFit/>
          </a:bodyPr>
          <a:lstStyle/>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Thought</a:t>
            </a:r>
          </a:p>
          <a:p>
            <a:pPr algn="ctr"/>
            <a:r>
              <a:rPr lang="en-US" sz="2400" b="1" dirty="0">
                <a:solidFill>
                  <a:schemeClr val="bg1"/>
                </a:solidFill>
                <a:latin typeface="Univers" panose="020B0503020202020204" pitchFamily="34" charset="0"/>
                <a:ea typeface="Symbol" panose="05050102010706020507" pitchFamily="18" charset="2"/>
                <a:cs typeface="Calibri" panose="020F0502020204030204" pitchFamily="34" charset="0"/>
              </a:rPr>
              <a:t>Leadership</a:t>
            </a:r>
          </a:p>
        </p:txBody>
      </p:sp>
      <p:sp>
        <p:nvSpPr>
          <p:cNvPr id="16" name="TextBox 15">
            <a:extLst>
              <a:ext uri="{FF2B5EF4-FFF2-40B4-BE49-F238E27FC236}">
                <a16:creationId xmlns:a16="http://schemas.microsoft.com/office/drawing/2014/main" id="{A4CFAD8B-CE1F-A0DE-1AA5-847E3597E1A5}"/>
              </a:ext>
            </a:extLst>
          </p:cNvPr>
          <p:cNvSpPr txBox="1"/>
          <p:nvPr/>
        </p:nvSpPr>
        <p:spPr>
          <a:xfrm>
            <a:off x="6568132" y="3792376"/>
            <a:ext cx="1995511" cy="830997"/>
          </a:xfrm>
          <a:prstGeom prst="rect">
            <a:avLst/>
          </a:prstGeom>
          <a:noFill/>
        </p:spPr>
        <p:txBody>
          <a:bodyPr wrap="square">
            <a:spAutoFit/>
          </a:bodyPr>
          <a:lstStyle/>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Knowledge</a:t>
            </a:r>
          </a:p>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Exchange</a:t>
            </a:r>
          </a:p>
        </p:txBody>
      </p:sp>
      <p:sp>
        <p:nvSpPr>
          <p:cNvPr id="17" name="TextBox 16">
            <a:extLst>
              <a:ext uri="{FF2B5EF4-FFF2-40B4-BE49-F238E27FC236}">
                <a16:creationId xmlns:a16="http://schemas.microsoft.com/office/drawing/2014/main" id="{535BC2B5-FE48-7FEB-D928-17DCFEBE323E}"/>
              </a:ext>
            </a:extLst>
          </p:cNvPr>
          <p:cNvSpPr txBox="1"/>
          <p:nvPr/>
        </p:nvSpPr>
        <p:spPr>
          <a:xfrm>
            <a:off x="9520851" y="3633945"/>
            <a:ext cx="1995511" cy="830997"/>
          </a:xfrm>
          <a:prstGeom prst="rect">
            <a:avLst/>
          </a:prstGeom>
          <a:noFill/>
        </p:spPr>
        <p:txBody>
          <a:bodyPr wrap="square">
            <a:spAutoFit/>
          </a:bodyPr>
          <a:lstStyle/>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Agents of Change</a:t>
            </a:r>
          </a:p>
        </p:txBody>
      </p:sp>
    </p:spTree>
    <p:extLst>
      <p:ext uri="{BB962C8B-B14F-4D97-AF65-F5344CB8AC3E}">
        <p14:creationId xmlns:p14="http://schemas.microsoft.com/office/powerpoint/2010/main" val="21615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4FF9885C-4099-37E7-45AE-9EDE25169E19}"/>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74220CF-B8A0-9160-A972-6606024EAAEE}"/>
              </a:ext>
            </a:extLst>
          </p:cNvPr>
          <p:cNvPicPr>
            <a:picLocks noChangeAspect="1"/>
          </p:cNvPicPr>
          <p:nvPr/>
        </p:nvPicPr>
        <p:blipFill>
          <a:blip r:embed="rId2">
            <a:extLst>
              <a:ext uri="{28A0092B-C50C-407E-A947-70E740481C1C}">
                <a14:useLocalDpi xmlns:a14="http://schemas.microsoft.com/office/drawing/2010/main" val="0"/>
              </a:ext>
            </a:extLst>
          </a:blip>
          <a:srcRect l="14178" t="7863" r="13010" b="7813"/>
          <a:stretch/>
        </p:blipFill>
        <p:spPr>
          <a:xfrm>
            <a:off x="-409074" y="834133"/>
            <a:ext cx="13170568" cy="8583233"/>
          </a:xfrm>
          <a:prstGeom prst="rect">
            <a:avLst/>
          </a:prstGeom>
        </p:spPr>
      </p:pic>
      <p:pic>
        <p:nvPicPr>
          <p:cNvPr id="19" name="Picture 18" descr="A black and white sign with white text&#10;&#10;Description automatically generated">
            <a:extLst>
              <a:ext uri="{FF2B5EF4-FFF2-40B4-BE49-F238E27FC236}">
                <a16:creationId xmlns:a16="http://schemas.microsoft.com/office/drawing/2014/main" id="{84635F54-DDDB-36E7-86EF-0CF2C739E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7" name="TextBox 6">
            <a:extLst>
              <a:ext uri="{FF2B5EF4-FFF2-40B4-BE49-F238E27FC236}">
                <a16:creationId xmlns:a16="http://schemas.microsoft.com/office/drawing/2014/main" id="{FC832582-4D3B-00BC-6FFE-12BBAD3B54CF}"/>
              </a:ext>
            </a:extLst>
          </p:cNvPr>
          <p:cNvSpPr txBox="1"/>
          <p:nvPr/>
        </p:nvSpPr>
        <p:spPr>
          <a:xfrm>
            <a:off x="4148328" y="530497"/>
            <a:ext cx="3895344" cy="1661993"/>
          </a:xfrm>
          <a:prstGeom prst="rect">
            <a:avLst/>
          </a:prstGeom>
          <a:solidFill>
            <a:srgbClr val="4379BD"/>
          </a:solidFill>
        </p:spPr>
        <p:txBody>
          <a:bodyPr wrap="square" lIns="274320" tIns="274320" rIns="274320" bIns="274320" rtlCol="0">
            <a:spAutoFit/>
          </a:bodyPr>
          <a:lstStyle/>
          <a:p>
            <a:pPr algn="ctr"/>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Advocacy</a:t>
            </a:r>
            <a:r>
              <a:rPr lang="en-US" sz="3600" b="1" spc="25" dirty="0">
                <a:solidFill>
                  <a:schemeClr val="bg1"/>
                </a:solidFill>
                <a:effectLst/>
                <a:latin typeface="Univers" panose="020B0503020202020204" pitchFamily="34" charset="0"/>
                <a:ea typeface="Symbol" panose="05050102010706020507" pitchFamily="18" charset="2"/>
                <a:cs typeface="Calibri" panose="020F0502020204030204" pitchFamily="34" charset="0"/>
              </a:rPr>
              <a:t> </a:t>
            </a:r>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and</a:t>
            </a:r>
            <a:r>
              <a:rPr lang="en-US" sz="3600" b="1" spc="30" dirty="0">
                <a:solidFill>
                  <a:schemeClr val="bg1"/>
                </a:solidFill>
                <a:effectLst/>
                <a:latin typeface="Univers" panose="020B0503020202020204" pitchFamily="34" charset="0"/>
                <a:ea typeface="Symbol" panose="05050102010706020507" pitchFamily="18" charset="2"/>
                <a:cs typeface="Calibri" panose="020F0502020204030204" pitchFamily="34" charset="0"/>
              </a:rPr>
              <a:t> </a:t>
            </a:r>
            <a:r>
              <a:rPr lang="en-US" sz="3600" b="1" spc="-10" dirty="0">
                <a:solidFill>
                  <a:schemeClr val="bg1"/>
                </a:solidFill>
                <a:effectLst/>
                <a:latin typeface="Univers" panose="020B0503020202020204" pitchFamily="34" charset="0"/>
                <a:ea typeface="Symbol" panose="05050102010706020507" pitchFamily="18" charset="2"/>
                <a:cs typeface="Calibri" panose="020F0502020204030204" pitchFamily="34" charset="0"/>
              </a:rPr>
              <a:t>Representation</a:t>
            </a:r>
            <a:endParaRPr lang="en-US" sz="3600" b="1" spc="0" dirty="0">
              <a:solidFill>
                <a:schemeClr val="bg1"/>
              </a:solidFill>
              <a:effectLst/>
              <a:latin typeface="Univers" panose="020B0503020202020204" pitchFamily="34" charset="0"/>
              <a:ea typeface="Symbol" panose="05050102010706020507" pitchFamily="18" charset="2"/>
              <a:cs typeface="Symbol" panose="05050102010706020507" pitchFamily="18" charset="2"/>
            </a:endParaRPr>
          </a:p>
        </p:txBody>
      </p:sp>
      <p:sp>
        <p:nvSpPr>
          <p:cNvPr id="8" name="TextBox 7">
            <a:extLst>
              <a:ext uri="{FF2B5EF4-FFF2-40B4-BE49-F238E27FC236}">
                <a16:creationId xmlns:a16="http://schemas.microsoft.com/office/drawing/2014/main" id="{6FC79396-F9F8-7919-37EA-6C877E550F9A}"/>
              </a:ext>
            </a:extLst>
          </p:cNvPr>
          <p:cNvSpPr txBox="1"/>
          <p:nvPr/>
        </p:nvSpPr>
        <p:spPr>
          <a:xfrm>
            <a:off x="3296894" y="2521059"/>
            <a:ext cx="5598212" cy="1815882"/>
          </a:xfrm>
          <a:prstGeom prst="rect">
            <a:avLst/>
          </a:prstGeom>
          <a:noFill/>
        </p:spPr>
        <p:txBody>
          <a:bodyPr wrap="square">
            <a:spAutoFit/>
          </a:bodyPr>
          <a:lstStyle/>
          <a:p>
            <a:pPr algn="ctr"/>
            <a:r>
              <a:rPr lang="en-US" sz="2800" dirty="0">
                <a:solidFill>
                  <a:schemeClr val="bg1"/>
                </a:solidFill>
              </a:rPr>
              <a:t>Advance our strategic priorities in Congress, with the Administration, in courts, in media, in public opinion and beyond.</a:t>
            </a:r>
          </a:p>
        </p:txBody>
      </p:sp>
      <p:sp>
        <p:nvSpPr>
          <p:cNvPr id="20" name="TextBox 19">
            <a:extLst>
              <a:ext uri="{FF2B5EF4-FFF2-40B4-BE49-F238E27FC236}">
                <a16:creationId xmlns:a16="http://schemas.microsoft.com/office/drawing/2014/main" id="{F801B591-F569-E2BC-5FA9-461BB7837CB4}"/>
              </a:ext>
            </a:extLst>
          </p:cNvPr>
          <p:cNvSpPr txBox="1"/>
          <p:nvPr/>
        </p:nvSpPr>
        <p:spPr>
          <a:xfrm>
            <a:off x="4823919" y="5125749"/>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Knowledge</a:t>
            </a:r>
          </a:p>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Exchange</a:t>
            </a:r>
          </a:p>
        </p:txBody>
      </p:sp>
      <p:sp>
        <p:nvSpPr>
          <p:cNvPr id="21" name="TextBox 20">
            <a:extLst>
              <a:ext uri="{FF2B5EF4-FFF2-40B4-BE49-F238E27FC236}">
                <a16:creationId xmlns:a16="http://schemas.microsoft.com/office/drawing/2014/main" id="{6DE4D8E4-6C8D-2205-362F-818E1B0B5167}"/>
              </a:ext>
            </a:extLst>
          </p:cNvPr>
          <p:cNvSpPr txBox="1"/>
          <p:nvPr/>
        </p:nvSpPr>
        <p:spPr>
          <a:xfrm>
            <a:off x="9221232" y="4946649"/>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Agents of Change</a:t>
            </a:r>
          </a:p>
        </p:txBody>
      </p:sp>
      <p:sp>
        <p:nvSpPr>
          <p:cNvPr id="24" name="Rectangle 23">
            <a:extLst>
              <a:ext uri="{FF2B5EF4-FFF2-40B4-BE49-F238E27FC236}">
                <a16:creationId xmlns:a16="http://schemas.microsoft.com/office/drawing/2014/main" id="{CED31F9D-C8A8-B44A-0E32-8C410051BD50}"/>
              </a:ext>
            </a:extLst>
          </p:cNvPr>
          <p:cNvSpPr/>
          <p:nvPr/>
        </p:nvSpPr>
        <p:spPr>
          <a:xfrm>
            <a:off x="292026" y="4725922"/>
            <a:ext cx="2638172" cy="1518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4" action="ppaction://hlinksldjump"/>
            <a:extLst>
              <a:ext uri="{FF2B5EF4-FFF2-40B4-BE49-F238E27FC236}">
                <a16:creationId xmlns:a16="http://schemas.microsoft.com/office/drawing/2014/main" id="{E5E8A741-3AEF-DB2D-5E93-0912440BEC2D}"/>
              </a:ext>
            </a:extLst>
          </p:cNvPr>
          <p:cNvSpPr/>
          <p:nvPr/>
        </p:nvSpPr>
        <p:spPr>
          <a:xfrm>
            <a:off x="4648856" y="4905022"/>
            <a:ext cx="2853717" cy="1518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5" action="ppaction://hlinksldjump"/>
            <a:extLst>
              <a:ext uri="{FF2B5EF4-FFF2-40B4-BE49-F238E27FC236}">
                <a16:creationId xmlns:a16="http://schemas.microsoft.com/office/drawing/2014/main" id="{3B4C9CE8-F61D-4948-135C-A2DE21923DC8}"/>
              </a:ext>
            </a:extLst>
          </p:cNvPr>
          <p:cNvSpPr/>
          <p:nvPr/>
        </p:nvSpPr>
        <p:spPr>
          <a:xfrm>
            <a:off x="9068599" y="4725922"/>
            <a:ext cx="2853717" cy="1518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ed object on a black background&#10;&#10;Description automatically generated">
            <a:extLst>
              <a:ext uri="{FF2B5EF4-FFF2-40B4-BE49-F238E27FC236}">
                <a16:creationId xmlns:a16="http://schemas.microsoft.com/office/drawing/2014/main" id="{E9BDD7ED-A5FC-3B44-2774-D6E27541A841}"/>
              </a:ext>
            </a:extLst>
          </p:cNvPr>
          <p:cNvPicPr>
            <a:picLocks noChangeAspect="1"/>
          </p:cNvPicPr>
          <p:nvPr/>
        </p:nvPicPr>
        <p:blipFill>
          <a:blip r:embed="rId6">
            <a:alphaModFix amt="0"/>
            <a:extLst>
              <a:ext uri="{28A0092B-C50C-407E-A947-70E740481C1C}">
                <a14:useLocalDpi xmlns:a14="http://schemas.microsoft.com/office/drawing/2010/main" val="0"/>
              </a:ext>
            </a:extLst>
          </a:blip>
          <a:srcRect l="37995" t="37882" r="37649" b="37883"/>
          <a:stretch/>
        </p:blipFill>
        <p:spPr>
          <a:xfrm>
            <a:off x="-378688" y="4246710"/>
            <a:ext cx="4377077" cy="2449800"/>
          </a:xfrm>
          <a:prstGeom prst="rect">
            <a:avLst/>
          </a:prstGeom>
        </p:spPr>
      </p:pic>
      <p:sp>
        <p:nvSpPr>
          <p:cNvPr id="18" name="TextBox 17">
            <a:extLst>
              <a:ext uri="{FF2B5EF4-FFF2-40B4-BE49-F238E27FC236}">
                <a16:creationId xmlns:a16="http://schemas.microsoft.com/office/drawing/2014/main" id="{E1322EC8-E8BE-CEAA-5C99-FD587DB5FF4D}"/>
              </a:ext>
            </a:extLst>
          </p:cNvPr>
          <p:cNvSpPr txBox="1"/>
          <p:nvPr/>
        </p:nvSpPr>
        <p:spPr>
          <a:xfrm>
            <a:off x="336886" y="4946649"/>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Thought</a:t>
            </a:r>
          </a:p>
          <a:p>
            <a:pPr algn="ctr"/>
            <a:r>
              <a:rPr lang="en-US" sz="3200" b="1" dirty="0">
                <a:solidFill>
                  <a:schemeClr val="bg1">
                    <a:alpha val="30000"/>
                  </a:schemeClr>
                </a:solidFill>
                <a:latin typeface="Univers" panose="020B0503020202020204" pitchFamily="34" charset="0"/>
                <a:ea typeface="Symbol" panose="05050102010706020507" pitchFamily="18" charset="2"/>
                <a:cs typeface="Calibri" panose="020F0502020204030204" pitchFamily="34" charset="0"/>
              </a:rPr>
              <a:t>Leadership</a:t>
            </a:r>
          </a:p>
        </p:txBody>
      </p:sp>
    </p:spTree>
    <p:extLst>
      <p:ext uri="{BB962C8B-B14F-4D97-AF65-F5344CB8AC3E}">
        <p14:creationId xmlns:p14="http://schemas.microsoft.com/office/powerpoint/2010/main" val="740365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B629C5DE-56F1-38E2-0730-8B9CC433FEF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884E652-838F-15E5-C8F2-054DCA30205C}"/>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14178" t="7863" r="13010" b="7813"/>
          <a:stretch/>
        </p:blipFill>
        <p:spPr>
          <a:xfrm>
            <a:off x="4437019" y="834133"/>
            <a:ext cx="13170568" cy="8583233"/>
          </a:xfrm>
          <a:prstGeom prst="rect">
            <a:avLst/>
          </a:prstGeom>
        </p:spPr>
      </p:pic>
      <p:sp>
        <p:nvSpPr>
          <p:cNvPr id="6" name="TextBox 5">
            <a:extLst>
              <a:ext uri="{FF2B5EF4-FFF2-40B4-BE49-F238E27FC236}">
                <a16:creationId xmlns:a16="http://schemas.microsoft.com/office/drawing/2014/main" id="{B6511210-232E-4F5F-BA4A-F89734D3321E}"/>
              </a:ext>
            </a:extLst>
          </p:cNvPr>
          <p:cNvSpPr txBox="1"/>
          <p:nvPr/>
        </p:nvSpPr>
        <p:spPr>
          <a:xfrm>
            <a:off x="8994421" y="2598003"/>
            <a:ext cx="3895344" cy="1661993"/>
          </a:xfrm>
          <a:prstGeom prst="rect">
            <a:avLst/>
          </a:prstGeom>
          <a:noFill/>
        </p:spPr>
        <p:txBody>
          <a:bodyPr wrap="square" lIns="274320" tIns="274320" rIns="274320" bIns="274320" rtlCol="0">
            <a:spAutoFit/>
          </a:bodyPr>
          <a:lstStyle/>
          <a:p>
            <a:pPr algn="ctr"/>
            <a:r>
              <a:rPr lang="en-US" sz="3600" b="1" spc="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Advocacy</a:t>
            </a:r>
            <a:r>
              <a:rPr lang="en-US" sz="3600" b="1" spc="25"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 </a:t>
            </a:r>
            <a:r>
              <a:rPr lang="en-US" sz="3600" b="1" spc="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and</a:t>
            </a:r>
            <a:r>
              <a:rPr lang="en-US" sz="3600" b="1" spc="3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 </a:t>
            </a:r>
            <a:r>
              <a:rPr lang="en-US" sz="3600" b="1" spc="-1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Representation</a:t>
            </a:r>
            <a:endParaRPr lang="en-US" sz="3600" b="1" spc="0" dirty="0">
              <a:solidFill>
                <a:schemeClr val="bg1">
                  <a:alpha val="50000"/>
                </a:schemeClr>
              </a:solidFill>
              <a:effectLst/>
              <a:latin typeface="Univers" panose="020B0503020202020204" pitchFamily="34" charset="0"/>
              <a:ea typeface="Symbol" panose="05050102010706020507" pitchFamily="18" charset="2"/>
              <a:cs typeface="Symbol" panose="05050102010706020507" pitchFamily="18" charset="2"/>
            </a:endParaRPr>
          </a:p>
        </p:txBody>
      </p:sp>
      <p:sp>
        <p:nvSpPr>
          <p:cNvPr id="5" name="TextBox 4">
            <a:extLst>
              <a:ext uri="{FF2B5EF4-FFF2-40B4-BE49-F238E27FC236}">
                <a16:creationId xmlns:a16="http://schemas.microsoft.com/office/drawing/2014/main" id="{BA9C2606-E3F6-8DCD-7858-8A8D393344BC}"/>
              </a:ext>
            </a:extLst>
          </p:cNvPr>
          <p:cNvSpPr txBox="1"/>
          <p:nvPr/>
        </p:nvSpPr>
        <p:spPr>
          <a:xfrm>
            <a:off x="14067325" y="4946649"/>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Agents of Change</a:t>
            </a:r>
          </a:p>
        </p:txBody>
      </p:sp>
      <p:sp>
        <p:nvSpPr>
          <p:cNvPr id="18" name="TextBox 17">
            <a:extLst>
              <a:ext uri="{FF2B5EF4-FFF2-40B4-BE49-F238E27FC236}">
                <a16:creationId xmlns:a16="http://schemas.microsoft.com/office/drawing/2014/main" id="{1C177865-0BFB-B151-A4BA-72578B388B6B}"/>
              </a:ext>
            </a:extLst>
          </p:cNvPr>
          <p:cNvSpPr txBox="1"/>
          <p:nvPr/>
        </p:nvSpPr>
        <p:spPr>
          <a:xfrm>
            <a:off x="2744300" y="2868266"/>
            <a:ext cx="888356" cy="1569660"/>
          </a:xfrm>
          <a:prstGeom prst="rect">
            <a:avLst/>
          </a:prstGeom>
          <a:noFill/>
        </p:spPr>
        <p:txBody>
          <a:bodyPr wrap="square">
            <a:spAutoFit/>
          </a:bodyPr>
          <a:lstStyle/>
          <a:p>
            <a:r>
              <a:rPr lang="en-US" sz="9600" b="1" spc="0" dirty="0">
                <a:solidFill>
                  <a:srgbClr val="001A36">
                    <a:alpha val="15000"/>
                  </a:srgbClr>
                </a:solidFill>
                <a:latin typeface="Univers" panose="020B0503020202020204" pitchFamily="34" charset="0"/>
                <a:ea typeface="Symbol" panose="05050102010706020507" pitchFamily="18" charset="2"/>
                <a:cs typeface="Calibri" panose="020F0502020204030204" pitchFamily="34" charset="0"/>
              </a:rPr>
              <a:t>1</a:t>
            </a:r>
            <a:endParaRPr lang="en-US" sz="9600" b="1" spc="0" dirty="0">
              <a:solidFill>
                <a:srgbClr val="001A36">
                  <a:alpha val="15000"/>
                </a:srgbClr>
              </a:solidFill>
              <a:latin typeface="Univers" panose="020B0503020202020204" pitchFamily="34" charset="0"/>
              <a:ea typeface="Symbol" panose="05050102010706020507" pitchFamily="18" charset="2"/>
              <a:cs typeface="Symbol" panose="05050102010706020507" pitchFamily="18" charset="2"/>
            </a:endParaRPr>
          </a:p>
        </p:txBody>
      </p:sp>
      <p:pic>
        <p:nvPicPr>
          <p:cNvPr id="19" name="Picture 18" descr="A black and white sign with white text&#10;&#10;Description automatically generated">
            <a:extLst>
              <a:ext uri="{FF2B5EF4-FFF2-40B4-BE49-F238E27FC236}">
                <a16:creationId xmlns:a16="http://schemas.microsoft.com/office/drawing/2014/main" id="{8B007CBB-5E43-9762-AFF5-8168C95F0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9" name="Rectangle 8">
            <a:extLst>
              <a:ext uri="{FF2B5EF4-FFF2-40B4-BE49-F238E27FC236}">
                <a16:creationId xmlns:a16="http://schemas.microsoft.com/office/drawing/2014/main" id="{A883E615-C0F8-C511-FA1D-E7A230C18A07}"/>
              </a:ext>
            </a:extLst>
          </p:cNvPr>
          <p:cNvSpPr/>
          <p:nvPr/>
        </p:nvSpPr>
        <p:spPr>
          <a:xfrm>
            <a:off x="0" y="0"/>
            <a:ext cx="4462818" cy="6858000"/>
          </a:xfrm>
          <a:prstGeom prst="rect">
            <a:avLst/>
          </a:prstGeom>
          <a:solidFill>
            <a:srgbClr val="DD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D1E34"/>
              </a:solidFill>
            </a:endParaRPr>
          </a:p>
        </p:txBody>
      </p:sp>
      <p:sp>
        <p:nvSpPr>
          <p:cNvPr id="12" name="TextBox 11">
            <a:extLst>
              <a:ext uri="{FF2B5EF4-FFF2-40B4-BE49-F238E27FC236}">
                <a16:creationId xmlns:a16="http://schemas.microsoft.com/office/drawing/2014/main" id="{EDC7E687-C616-7666-AC4C-64174A415601}"/>
              </a:ext>
            </a:extLst>
          </p:cNvPr>
          <p:cNvSpPr txBox="1"/>
          <p:nvPr/>
        </p:nvSpPr>
        <p:spPr>
          <a:xfrm>
            <a:off x="283737" y="1579914"/>
            <a:ext cx="3895344" cy="3877985"/>
          </a:xfrm>
          <a:prstGeom prst="rect">
            <a:avLst/>
          </a:prstGeom>
          <a:solidFill>
            <a:srgbClr val="002C5D"/>
          </a:solidFill>
        </p:spPr>
        <p:txBody>
          <a:bodyPr wrap="square" lIns="274320" tIns="274320" rIns="274320" bIns="274320" rtlCol="0">
            <a:spAutoFit/>
          </a:bodyPr>
          <a:lstStyle/>
          <a:p>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Thought</a:t>
            </a:r>
          </a:p>
          <a:p>
            <a:r>
              <a:rPr lang="en-US" sz="3600" b="1" dirty="0">
                <a:solidFill>
                  <a:schemeClr val="bg1"/>
                </a:solidFill>
                <a:latin typeface="Univers" panose="020B0503020202020204" pitchFamily="34" charset="0"/>
                <a:ea typeface="Symbol" panose="05050102010706020507" pitchFamily="18" charset="2"/>
                <a:cs typeface="Calibri" panose="020F0502020204030204" pitchFamily="34" charset="0"/>
              </a:rPr>
              <a:t>Leadership</a:t>
            </a:r>
          </a:p>
          <a:p>
            <a:endPar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endParaRPr>
          </a:p>
          <a:p>
            <a:r>
              <a:rPr lang="en-US" sz="2000" dirty="0">
                <a:solidFill>
                  <a:schemeClr val="bg1"/>
                </a:solidFill>
              </a:rPr>
              <a:t>Utilize policy design, research, partnerships and innovations to accelerate improvements in health care delivery and reductions of disparities in health outcomes.</a:t>
            </a:r>
          </a:p>
        </p:txBody>
      </p:sp>
      <p:sp>
        <p:nvSpPr>
          <p:cNvPr id="25" name="Arrow: Left 24">
            <a:extLst>
              <a:ext uri="{FF2B5EF4-FFF2-40B4-BE49-F238E27FC236}">
                <a16:creationId xmlns:a16="http://schemas.microsoft.com/office/drawing/2014/main" id="{7C802709-8A20-3497-A38C-E01745998072}"/>
              </a:ext>
            </a:extLst>
          </p:cNvPr>
          <p:cNvSpPr/>
          <p:nvPr/>
        </p:nvSpPr>
        <p:spPr>
          <a:xfrm>
            <a:off x="108847" y="6181465"/>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820D2E8-7ED1-A878-45EA-3D49774AFCBD}"/>
              </a:ext>
            </a:extLst>
          </p:cNvPr>
          <p:cNvSpPr txBox="1"/>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27" name="Arrow: Left 26">
            <a:hlinkClick r:id="rId4" action="ppaction://hlinksldjump"/>
            <a:extLst>
              <a:ext uri="{FF2B5EF4-FFF2-40B4-BE49-F238E27FC236}">
                <a16:creationId xmlns:a16="http://schemas.microsoft.com/office/drawing/2014/main" id="{9ADBE0DE-5608-7537-ECCA-D27BDCA2E7B9}"/>
              </a:ext>
            </a:extLst>
          </p:cNvPr>
          <p:cNvSpPr/>
          <p:nvPr/>
        </p:nvSpPr>
        <p:spPr>
          <a:xfrm>
            <a:off x="108847" y="6182367"/>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Left 28">
            <a:extLst>
              <a:ext uri="{FF2B5EF4-FFF2-40B4-BE49-F238E27FC236}">
                <a16:creationId xmlns:a16="http://schemas.microsoft.com/office/drawing/2014/main" id="{8FC9CDF6-AB75-0C7B-9C3D-6419E6242875}"/>
              </a:ext>
            </a:extLst>
          </p:cNvPr>
          <p:cNvSpPr/>
          <p:nvPr/>
        </p:nvSpPr>
        <p:spPr>
          <a:xfrm rot="10800000">
            <a:off x="3189617" y="6177050"/>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ADFE422-E426-1E3D-45EA-D49F28926AF5}"/>
              </a:ext>
            </a:extLst>
          </p:cNvPr>
          <p:cNvSpPr txBox="1"/>
          <p:nvPr/>
        </p:nvSpPr>
        <p:spPr>
          <a:xfrm>
            <a:off x="3172283" y="6296766"/>
            <a:ext cx="1028705"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Next</a:t>
            </a:r>
          </a:p>
        </p:txBody>
      </p:sp>
      <p:sp>
        <p:nvSpPr>
          <p:cNvPr id="31" name="Arrow: Left 30">
            <a:hlinkClick r:id="rId5" action="ppaction://hlinksldjump"/>
            <a:extLst>
              <a:ext uri="{FF2B5EF4-FFF2-40B4-BE49-F238E27FC236}">
                <a16:creationId xmlns:a16="http://schemas.microsoft.com/office/drawing/2014/main" id="{DD7462FF-9377-F10D-6F62-517090F04E1F}"/>
              </a:ext>
            </a:extLst>
          </p:cNvPr>
          <p:cNvSpPr/>
          <p:nvPr/>
        </p:nvSpPr>
        <p:spPr>
          <a:xfrm rot="10800000">
            <a:off x="3189617" y="6169231"/>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red object on a black background&#10;&#10;Description automatically generated">
            <a:extLst>
              <a:ext uri="{FF2B5EF4-FFF2-40B4-BE49-F238E27FC236}">
                <a16:creationId xmlns:a16="http://schemas.microsoft.com/office/drawing/2014/main" id="{3B051AB5-5C95-328D-D888-41366D2B5602}"/>
              </a:ext>
            </a:extLst>
          </p:cNvPr>
          <p:cNvPicPr>
            <a:picLocks noChangeAspect="1"/>
          </p:cNvPicPr>
          <p:nvPr/>
        </p:nvPicPr>
        <p:blipFill>
          <a:blip r:embed="rId6">
            <a:extLst>
              <a:ext uri="{28A0092B-C50C-407E-A947-70E740481C1C}">
                <a14:useLocalDpi xmlns:a14="http://schemas.microsoft.com/office/drawing/2010/main" val="0"/>
              </a:ext>
            </a:extLst>
          </a:blip>
          <a:srcRect l="37995" t="37882" r="37649" b="37883"/>
          <a:stretch/>
        </p:blipFill>
        <p:spPr>
          <a:xfrm>
            <a:off x="4466504" y="4246647"/>
            <a:ext cx="4377077" cy="2449800"/>
          </a:xfrm>
          <a:prstGeom prst="rect">
            <a:avLst/>
          </a:prstGeom>
        </p:spPr>
      </p:pic>
      <p:sp>
        <p:nvSpPr>
          <p:cNvPr id="3" name="TextBox 2">
            <a:extLst>
              <a:ext uri="{FF2B5EF4-FFF2-40B4-BE49-F238E27FC236}">
                <a16:creationId xmlns:a16="http://schemas.microsoft.com/office/drawing/2014/main" id="{3E17651B-EA65-DB4F-9ABF-A74F7CC392C0}"/>
              </a:ext>
            </a:extLst>
          </p:cNvPr>
          <p:cNvSpPr txBox="1"/>
          <p:nvPr/>
        </p:nvSpPr>
        <p:spPr>
          <a:xfrm>
            <a:off x="5137267" y="4919290"/>
            <a:ext cx="2548452" cy="1077218"/>
          </a:xfrm>
          <a:prstGeom prst="rect">
            <a:avLst/>
          </a:prstGeom>
          <a:noFill/>
        </p:spPr>
        <p:txBody>
          <a:bodyPr wrap="square">
            <a:spAutoFit/>
          </a:bodyPr>
          <a:lstStyle/>
          <a:p>
            <a:pPr algn="ctr"/>
            <a:r>
              <a:rPr lang="en-US" sz="32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Thought</a:t>
            </a:r>
          </a:p>
          <a:p>
            <a:pPr algn="ctr"/>
            <a:r>
              <a:rPr lang="en-US" sz="3200" b="1" dirty="0">
                <a:solidFill>
                  <a:schemeClr val="bg1"/>
                </a:solidFill>
                <a:latin typeface="Univers" panose="020B0503020202020204" pitchFamily="34" charset="0"/>
                <a:ea typeface="Symbol" panose="05050102010706020507" pitchFamily="18" charset="2"/>
                <a:cs typeface="Calibri" panose="020F0502020204030204" pitchFamily="34" charset="0"/>
              </a:rPr>
              <a:t>Leadership</a:t>
            </a:r>
          </a:p>
        </p:txBody>
      </p:sp>
      <p:pic>
        <p:nvPicPr>
          <p:cNvPr id="14" name="Picture 13" descr="A red rectangle on a black background&#10;&#10;Description automatically generated">
            <a:extLst>
              <a:ext uri="{FF2B5EF4-FFF2-40B4-BE49-F238E27FC236}">
                <a16:creationId xmlns:a16="http://schemas.microsoft.com/office/drawing/2014/main" id="{19975BF4-FBF2-8409-EF67-5ED4719A77C8}"/>
              </a:ext>
            </a:extLst>
          </p:cNvPr>
          <p:cNvPicPr>
            <a:picLocks noChangeAspect="1"/>
          </p:cNvPicPr>
          <p:nvPr/>
        </p:nvPicPr>
        <p:blipFill>
          <a:blip r:embed="rId7">
            <a:alphaModFix amt="0"/>
            <a:extLst>
              <a:ext uri="{28A0092B-C50C-407E-A947-70E740481C1C}">
                <a14:useLocalDpi xmlns:a14="http://schemas.microsoft.com/office/drawing/2010/main" val="0"/>
              </a:ext>
            </a:extLst>
          </a:blip>
          <a:srcRect l="35377" t="38077" r="34739" b="38475"/>
          <a:stretch/>
        </p:blipFill>
        <p:spPr>
          <a:xfrm>
            <a:off x="8284577" y="4424373"/>
            <a:ext cx="5393563" cy="2380343"/>
          </a:xfrm>
          <a:prstGeom prst="rect">
            <a:avLst/>
          </a:prstGeom>
        </p:spPr>
      </p:pic>
      <p:sp>
        <p:nvSpPr>
          <p:cNvPr id="4" name="TextBox 3">
            <a:extLst>
              <a:ext uri="{FF2B5EF4-FFF2-40B4-BE49-F238E27FC236}">
                <a16:creationId xmlns:a16="http://schemas.microsoft.com/office/drawing/2014/main" id="{75EB6DB6-020D-6DE2-C9EF-61CB3635B43A}"/>
              </a:ext>
            </a:extLst>
          </p:cNvPr>
          <p:cNvSpPr txBox="1"/>
          <p:nvPr/>
        </p:nvSpPr>
        <p:spPr>
          <a:xfrm>
            <a:off x="9670012" y="5125749"/>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Knowledge</a:t>
            </a:r>
          </a:p>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Exchange</a:t>
            </a:r>
          </a:p>
        </p:txBody>
      </p:sp>
    </p:spTree>
    <p:extLst>
      <p:ext uri="{BB962C8B-B14F-4D97-AF65-F5344CB8AC3E}">
        <p14:creationId xmlns:p14="http://schemas.microsoft.com/office/powerpoint/2010/main" val="3397650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29CE4DBE-1FE3-7AED-3D18-9221BE09CB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6F931B-7D59-3E96-3AEC-286CB90D066C}"/>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14178" t="7863" r="13010" b="7813"/>
          <a:stretch/>
        </p:blipFill>
        <p:spPr>
          <a:xfrm>
            <a:off x="1422889" y="834133"/>
            <a:ext cx="13170568" cy="8583233"/>
          </a:xfrm>
          <a:prstGeom prst="rect">
            <a:avLst/>
          </a:prstGeom>
        </p:spPr>
      </p:pic>
      <p:sp>
        <p:nvSpPr>
          <p:cNvPr id="5" name="TextBox 4">
            <a:extLst>
              <a:ext uri="{FF2B5EF4-FFF2-40B4-BE49-F238E27FC236}">
                <a16:creationId xmlns:a16="http://schemas.microsoft.com/office/drawing/2014/main" id="{35C11C8B-C60C-9FE8-6D98-8089BC48C4B1}"/>
              </a:ext>
            </a:extLst>
          </p:cNvPr>
          <p:cNvSpPr txBox="1"/>
          <p:nvPr/>
        </p:nvSpPr>
        <p:spPr>
          <a:xfrm>
            <a:off x="5980291" y="2598003"/>
            <a:ext cx="3895344" cy="1661993"/>
          </a:xfrm>
          <a:prstGeom prst="rect">
            <a:avLst/>
          </a:prstGeom>
          <a:noFill/>
        </p:spPr>
        <p:txBody>
          <a:bodyPr wrap="square" lIns="274320" tIns="274320" rIns="274320" bIns="274320" rtlCol="0">
            <a:spAutoFit/>
          </a:bodyPr>
          <a:lstStyle/>
          <a:p>
            <a:pPr algn="ctr"/>
            <a:r>
              <a:rPr lang="en-US" sz="3600" b="1" spc="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Advocacy</a:t>
            </a:r>
            <a:r>
              <a:rPr lang="en-US" sz="3600" b="1" spc="25"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 </a:t>
            </a:r>
            <a:r>
              <a:rPr lang="en-US" sz="3600" b="1" spc="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and</a:t>
            </a:r>
            <a:r>
              <a:rPr lang="en-US" sz="3600" b="1" spc="3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 </a:t>
            </a:r>
            <a:r>
              <a:rPr lang="en-US" sz="3600" b="1" spc="-1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Representation</a:t>
            </a:r>
            <a:endParaRPr lang="en-US" sz="3600" b="1" spc="0" dirty="0">
              <a:solidFill>
                <a:schemeClr val="bg1">
                  <a:alpha val="50000"/>
                </a:schemeClr>
              </a:solidFill>
              <a:effectLst/>
              <a:latin typeface="Univers" panose="020B0503020202020204" pitchFamily="34" charset="0"/>
              <a:ea typeface="Symbol" panose="05050102010706020507" pitchFamily="18" charset="2"/>
              <a:cs typeface="Symbol" panose="05050102010706020507" pitchFamily="18" charset="2"/>
            </a:endParaRPr>
          </a:p>
        </p:txBody>
      </p:sp>
      <p:pic>
        <p:nvPicPr>
          <p:cNvPr id="8" name="Picture 7" descr="A red object on a black background&#10;&#10;Description automatically generated">
            <a:extLst>
              <a:ext uri="{FF2B5EF4-FFF2-40B4-BE49-F238E27FC236}">
                <a16:creationId xmlns:a16="http://schemas.microsoft.com/office/drawing/2014/main" id="{E0098176-A716-A54C-9FD4-7E19CC3C749A}"/>
              </a:ext>
            </a:extLst>
          </p:cNvPr>
          <p:cNvPicPr>
            <a:picLocks noChangeAspect="1"/>
          </p:cNvPicPr>
          <p:nvPr/>
        </p:nvPicPr>
        <p:blipFill>
          <a:blip r:embed="rId3">
            <a:alphaModFix amt="0"/>
            <a:extLst>
              <a:ext uri="{28A0092B-C50C-407E-A947-70E740481C1C}">
                <a14:useLocalDpi xmlns:a14="http://schemas.microsoft.com/office/drawing/2010/main" val="0"/>
              </a:ext>
            </a:extLst>
          </a:blip>
          <a:srcRect l="37995" t="37882" r="37649" b="37883"/>
          <a:stretch/>
        </p:blipFill>
        <p:spPr>
          <a:xfrm>
            <a:off x="1452374" y="4246647"/>
            <a:ext cx="4377077" cy="2449800"/>
          </a:xfrm>
          <a:prstGeom prst="rect">
            <a:avLst/>
          </a:prstGeom>
        </p:spPr>
      </p:pic>
      <p:pic>
        <p:nvPicPr>
          <p:cNvPr id="15" name="Picture 14" descr="A red rectangle on a black background&#10;&#10;Description automatically generated">
            <a:extLst>
              <a:ext uri="{FF2B5EF4-FFF2-40B4-BE49-F238E27FC236}">
                <a16:creationId xmlns:a16="http://schemas.microsoft.com/office/drawing/2014/main" id="{8F42C611-B6B5-863D-312C-122F814ED6C1}"/>
              </a:ext>
            </a:extLst>
          </p:cNvPr>
          <p:cNvPicPr>
            <a:picLocks noChangeAspect="1"/>
          </p:cNvPicPr>
          <p:nvPr/>
        </p:nvPicPr>
        <p:blipFill>
          <a:blip r:embed="rId4">
            <a:extLst>
              <a:ext uri="{28A0092B-C50C-407E-A947-70E740481C1C}">
                <a14:useLocalDpi xmlns:a14="http://schemas.microsoft.com/office/drawing/2010/main" val="0"/>
              </a:ext>
            </a:extLst>
          </a:blip>
          <a:srcRect l="35377" t="38077" r="34739" b="38475"/>
          <a:stretch/>
        </p:blipFill>
        <p:spPr>
          <a:xfrm>
            <a:off x="5285038" y="4423882"/>
            <a:ext cx="5393563" cy="2380343"/>
          </a:xfrm>
          <a:prstGeom prst="rect">
            <a:avLst/>
          </a:prstGeom>
        </p:spPr>
      </p:pic>
      <p:sp>
        <p:nvSpPr>
          <p:cNvPr id="12" name="TextBox 11">
            <a:extLst>
              <a:ext uri="{FF2B5EF4-FFF2-40B4-BE49-F238E27FC236}">
                <a16:creationId xmlns:a16="http://schemas.microsoft.com/office/drawing/2014/main" id="{3F50257C-C374-C207-7D70-FBA2A27B2932}"/>
              </a:ext>
            </a:extLst>
          </p:cNvPr>
          <p:cNvSpPr txBox="1"/>
          <p:nvPr/>
        </p:nvSpPr>
        <p:spPr>
          <a:xfrm>
            <a:off x="2123137" y="4919290"/>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Thought</a:t>
            </a:r>
          </a:p>
          <a:p>
            <a:pPr algn="ctr"/>
            <a:r>
              <a:rPr lang="en-US" sz="3200" b="1" dirty="0">
                <a:solidFill>
                  <a:schemeClr val="bg1">
                    <a:alpha val="30000"/>
                  </a:schemeClr>
                </a:solidFill>
                <a:latin typeface="Univers" panose="020B0503020202020204" pitchFamily="34" charset="0"/>
                <a:ea typeface="Symbol" panose="05050102010706020507" pitchFamily="18" charset="2"/>
                <a:cs typeface="Calibri" panose="020F0502020204030204" pitchFamily="34" charset="0"/>
              </a:rPr>
              <a:t>Leadership</a:t>
            </a:r>
          </a:p>
        </p:txBody>
      </p:sp>
      <p:sp>
        <p:nvSpPr>
          <p:cNvPr id="6" name="TextBox 5">
            <a:extLst>
              <a:ext uri="{FF2B5EF4-FFF2-40B4-BE49-F238E27FC236}">
                <a16:creationId xmlns:a16="http://schemas.microsoft.com/office/drawing/2014/main" id="{8C40BC9F-AE92-324E-695E-961DA65C5D5C}"/>
              </a:ext>
            </a:extLst>
          </p:cNvPr>
          <p:cNvSpPr txBox="1"/>
          <p:nvPr/>
        </p:nvSpPr>
        <p:spPr>
          <a:xfrm>
            <a:off x="6655882" y="5125749"/>
            <a:ext cx="2548452" cy="1077218"/>
          </a:xfrm>
          <a:prstGeom prst="rect">
            <a:avLst/>
          </a:prstGeom>
          <a:noFill/>
        </p:spPr>
        <p:txBody>
          <a:bodyPr wrap="square">
            <a:spAutoFit/>
          </a:bodyPr>
          <a:lstStyle/>
          <a:p>
            <a:pPr algn="ctr"/>
            <a:r>
              <a:rPr lang="en-US" sz="32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Knowledge</a:t>
            </a:r>
          </a:p>
          <a:p>
            <a:pPr algn="ctr"/>
            <a:r>
              <a:rPr lang="en-US" sz="32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Exchange</a:t>
            </a:r>
          </a:p>
        </p:txBody>
      </p:sp>
      <p:sp>
        <p:nvSpPr>
          <p:cNvPr id="18" name="TextBox 17">
            <a:extLst>
              <a:ext uri="{FF2B5EF4-FFF2-40B4-BE49-F238E27FC236}">
                <a16:creationId xmlns:a16="http://schemas.microsoft.com/office/drawing/2014/main" id="{273B75A1-0E12-8C7E-3A17-0D9E684FBBED}"/>
              </a:ext>
            </a:extLst>
          </p:cNvPr>
          <p:cNvSpPr txBox="1"/>
          <p:nvPr/>
        </p:nvSpPr>
        <p:spPr>
          <a:xfrm>
            <a:off x="2744300" y="2868266"/>
            <a:ext cx="888356" cy="1569660"/>
          </a:xfrm>
          <a:prstGeom prst="rect">
            <a:avLst/>
          </a:prstGeom>
          <a:noFill/>
        </p:spPr>
        <p:txBody>
          <a:bodyPr wrap="square">
            <a:spAutoFit/>
          </a:bodyPr>
          <a:lstStyle/>
          <a:p>
            <a:r>
              <a:rPr lang="en-US" sz="9600" b="1" spc="0" dirty="0">
                <a:solidFill>
                  <a:srgbClr val="001A36">
                    <a:alpha val="15000"/>
                  </a:srgbClr>
                </a:solidFill>
                <a:latin typeface="Univers" panose="020B0503020202020204" pitchFamily="34" charset="0"/>
                <a:ea typeface="Symbol" panose="05050102010706020507" pitchFamily="18" charset="2"/>
                <a:cs typeface="Calibri" panose="020F0502020204030204" pitchFamily="34" charset="0"/>
              </a:rPr>
              <a:t>1</a:t>
            </a:r>
            <a:endParaRPr lang="en-US" sz="9600" b="1" spc="0" dirty="0">
              <a:solidFill>
                <a:srgbClr val="001A36">
                  <a:alpha val="15000"/>
                </a:srgbClr>
              </a:solidFill>
              <a:latin typeface="Univers" panose="020B0503020202020204" pitchFamily="34" charset="0"/>
              <a:ea typeface="Symbol" panose="05050102010706020507" pitchFamily="18" charset="2"/>
              <a:cs typeface="Symbol" panose="05050102010706020507" pitchFamily="18" charset="2"/>
            </a:endParaRPr>
          </a:p>
        </p:txBody>
      </p:sp>
      <p:pic>
        <p:nvPicPr>
          <p:cNvPr id="19" name="Picture 18" descr="A black and white sign with white text&#10;&#10;Description automatically generated">
            <a:extLst>
              <a:ext uri="{FF2B5EF4-FFF2-40B4-BE49-F238E27FC236}">
                <a16:creationId xmlns:a16="http://schemas.microsoft.com/office/drawing/2014/main" id="{F2846850-84D1-10A7-FA48-1336DC3FB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9" name="Rectangle 8">
            <a:extLst>
              <a:ext uri="{FF2B5EF4-FFF2-40B4-BE49-F238E27FC236}">
                <a16:creationId xmlns:a16="http://schemas.microsoft.com/office/drawing/2014/main" id="{B4F598A1-2E58-F820-0847-4E52932DA4F4}"/>
              </a:ext>
            </a:extLst>
          </p:cNvPr>
          <p:cNvSpPr/>
          <p:nvPr/>
        </p:nvSpPr>
        <p:spPr>
          <a:xfrm>
            <a:off x="4748" y="0"/>
            <a:ext cx="4462818" cy="6858000"/>
          </a:xfrm>
          <a:prstGeom prst="rect">
            <a:avLst/>
          </a:prstGeom>
          <a:solidFill>
            <a:srgbClr val="A61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BCD4AE-9A6B-A53E-2F62-50FB7ADD422F}"/>
              </a:ext>
            </a:extLst>
          </p:cNvPr>
          <p:cNvSpPr txBox="1"/>
          <p:nvPr/>
        </p:nvSpPr>
        <p:spPr>
          <a:xfrm>
            <a:off x="288485" y="1579914"/>
            <a:ext cx="3895344" cy="3262432"/>
          </a:xfrm>
          <a:prstGeom prst="rect">
            <a:avLst/>
          </a:prstGeom>
          <a:solidFill>
            <a:srgbClr val="002C5D"/>
          </a:solidFill>
        </p:spPr>
        <p:txBody>
          <a:bodyPr wrap="square" lIns="274320" tIns="274320" rIns="274320" bIns="274320" rtlCol="0">
            <a:spAutoFit/>
          </a:bodyPr>
          <a:lstStyle/>
          <a:p>
            <a:r>
              <a:rPr lang="en-US" sz="3600" b="1" dirty="0">
                <a:solidFill>
                  <a:schemeClr val="bg1"/>
                </a:solidFill>
                <a:latin typeface="Univers" panose="020B0503020202020204" pitchFamily="34" charset="0"/>
                <a:ea typeface="Symbol" panose="05050102010706020507" pitchFamily="18" charset="2"/>
                <a:cs typeface="Calibri" panose="020F0502020204030204" pitchFamily="34" charset="0"/>
              </a:rPr>
              <a:t>Knowledge</a:t>
            </a:r>
          </a:p>
          <a:p>
            <a:r>
              <a:rPr lang="en-US" sz="3600" b="1" dirty="0">
                <a:solidFill>
                  <a:schemeClr val="bg1"/>
                </a:solidFill>
                <a:latin typeface="Univers" panose="020B0503020202020204" pitchFamily="34" charset="0"/>
                <a:ea typeface="Symbol" panose="05050102010706020507" pitchFamily="18" charset="2"/>
                <a:cs typeface="Calibri" panose="020F0502020204030204" pitchFamily="34" charset="0"/>
              </a:rPr>
              <a:t>Exchange</a:t>
            </a:r>
          </a:p>
          <a:p>
            <a:endPar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endParaRPr>
          </a:p>
          <a:p>
            <a:r>
              <a:rPr lang="en-US" sz="2000" dirty="0">
                <a:solidFill>
                  <a:schemeClr val="bg1"/>
                </a:solidFill>
              </a:rPr>
              <a:t>Facilitate the exchange of information, best practices and innovation to advance </a:t>
            </a:r>
            <a:br>
              <a:rPr lang="en-US" sz="2000" dirty="0">
                <a:solidFill>
                  <a:schemeClr val="bg1"/>
                </a:solidFill>
              </a:rPr>
            </a:br>
            <a:r>
              <a:rPr lang="en-US" sz="2000" dirty="0">
                <a:solidFill>
                  <a:schemeClr val="bg1"/>
                </a:solidFill>
              </a:rPr>
              <a:t>the field.</a:t>
            </a:r>
          </a:p>
        </p:txBody>
      </p:sp>
      <p:sp>
        <p:nvSpPr>
          <p:cNvPr id="10" name="Arrow: Left 9">
            <a:extLst>
              <a:ext uri="{FF2B5EF4-FFF2-40B4-BE49-F238E27FC236}">
                <a16:creationId xmlns:a16="http://schemas.microsoft.com/office/drawing/2014/main" id="{50524484-C5CD-590B-1EDF-CCF46CBFD97D}"/>
              </a:ext>
            </a:extLst>
          </p:cNvPr>
          <p:cNvSpPr/>
          <p:nvPr/>
        </p:nvSpPr>
        <p:spPr>
          <a:xfrm>
            <a:off x="108847" y="6181465"/>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C83B0F-0513-C3B6-F40D-5EA06F650CB4}"/>
              </a:ext>
            </a:extLst>
          </p:cNvPr>
          <p:cNvSpPr txBox="1"/>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14" name="Arrow: Left 13">
            <a:hlinkClick r:id="rId6" action="ppaction://hlinksldjump"/>
            <a:extLst>
              <a:ext uri="{FF2B5EF4-FFF2-40B4-BE49-F238E27FC236}">
                <a16:creationId xmlns:a16="http://schemas.microsoft.com/office/drawing/2014/main" id="{623430C6-F0AB-E835-61D6-F6FD153EC710}"/>
              </a:ext>
            </a:extLst>
          </p:cNvPr>
          <p:cNvSpPr/>
          <p:nvPr/>
        </p:nvSpPr>
        <p:spPr>
          <a:xfrm>
            <a:off x="108847" y="6169582"/>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Left 22">
            <a:extLst>
              <a:ext uri="{FF2B5EF4-FFF2-40B4-BE49-F238E27FC236}">
                <a16:creationId xmlns:a16="http://schemas.microsoft.com/office/drawing/2014/main" id="{6C83A59E-B55D-E73B-E013-8C235D577D99}"/>
              </a:ext>
            </a:extLst>
          </p:cNvPr>
          <p:cNvSpPr/>
          <p:nvPr/>
        </p:nvSpPr>
        <p:spPr>
          <a:xfrm rot="10800000">
            <a:off x="3189617" y="6177050"/>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C7F945A-B520-532C-C857-39262DA8199A}"/>
              </a:ext>
            </a:extLst>
          </p:cNvPr>
          <p:cNvSpPr txBox="1"/>
          <p:nvPr/>
        </p:nvSpPr>
        <p:spPr>
          <a:xfrm>
            <a:off x="3172283" y="6296766"/>
            <a:ext cx="1028705"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Next</a:t>
            </a:r>
          </a:p>
        </p:txBody>
      </p:sp>
      <p:sp>
        <p:nvSpPr>
          <p:cNvPr id="25" name="Arrow: Left 24">
            <a:hlinkClick r:id="rId7" action="ppaction://hlinksldjump"/>
            <a:extLst>
              <a:ext uri="{FF2B5EF4-FFF2-40B4-BE49-F238E27FC236}">
                <a16:creationId xmlns:a16="http://schemas.microsoft.com/office/drawing/2014/main" id="{87BC653F-80EA-1F2D-BE30-2945B41F8523}"/>
              </a:ext>
            </a:extLst>
          </p:cNvPr>
          <p:cNvSpPr/>
          <p:nvPr/>
        </p:nvSpPr>
        <p:spPr>
          <a:xfrm rot="10800000">
            <a:off x="3189617" y="6169113"/>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red object on a black background&#10;&#10;Description automatically generated">
            <a:extLst>
              <a:ext uri="{FF2B5EF4-FFF2-40B4-BE49-F238E27FC236}">
                <a16:creationId xmlns:a16="http://schemas.microsoft.com/office/drawing/2014/main" id="{7859D511-5096-03D1-6890-CB9B5FE78518}"/>
              </a:ext>
            </a:extLst>
          </p:cNvPr>
          <p:cNvPicPr>
            <a:picLocks noChangeAspect="1"/>
          </p:cNvPicPr>
          <p:nvPr/>
        </p:nvPicPr>
        <p:blipFill>
          <a:blip r:embed="rId8">
            <a:alphaModFix amt="0"/>
            <a:extLst>
              <a:ext uri="{28A0092B-C50C-407E-A947-70E740481C1C}">
                <a14:useLocalDpi xmlns:a14="http://schemas.microsoft.com/office/drawing/2010/main" val="0"/>
              </a:ext>
            </a:extLst>
          </a:blip>
          <a:srcRect l="37997" t="37882" r="38381" b="36860"/>
          <a:stretch/>
        </p:blipFill>
        <p:spPr>
          <a:xfrm>
            <a:off x="10093215" y="4230605"/>
            <a:ext cx="4270473" cy="2568278"/>
          </a:xfrm>
          <a:prstGeom prst="rect">
            <a:avLst/>
          </a:prstGeom>
        </p:spPr>
      </p:pic>
      <p:sp>
        <p:nvSpPr>
          <p:cNvPr id="7" name="TextBox 6">
            <a:extLst>
              <a:ext uri="{FF2B5EF4-FFF2-40B4-BE49-F238E27FC236}">
                <a16:creationId xmlns:a16="http://schemas.microsoft.com/office/drawing/2014/main" id="{2016854F-4C16-E34E-D7C4-C601DBE777D1}"/>
              </a:ext>
            </a:extLst>
          </p:cNvPr>
          <p:cNvSpPr txBox="1"/>
          <p:nvPr/>
        </p:nvSpPr>
        <p:spPr>
          <a:xfrm>
            <a:off x="10990242" y="4976135"/>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Agents of Change</a:t>
            </a:r>
          </a:p>
        </p:txBody>
      </p:sp>
    </p:spTree>
    <p:extLst>
      <p:ext uri="{BB962C8B-B14F-4D97-AF65-F5344CB8AC3E}">
        <p14:creationId xmlns:p14="http://schemas.microsoft.com/office/powerpoint/2010/main" val="672777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E475E39F-7015-041E-72E1-8D5EE571B1DE}"/>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5A1C215A-4A16-3E4E-6024-E71910EAE8B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14178" t="7863" r="13010" b="7813"/>
          <a:stretch/>
        </p:blipFill>
        <p:spPr>
          <a:xfrm>
            <a:off x="-2363048" y="834133"/>
            <a:ext cx="13170568" cy="8583233"/>
          </a:xfrm>
          <a:prstGeom prst="rect">
            <a:avLst/>
          </a:prstGeom>
        </p:spPr>
      </p:pic>
      <p:sp>
        <p:nvSpPr>
          <p:cNvPr id="28" name="TextBox 27">
            <a:extLst>
              <a:ext uri="{FF2B5EF4-FFF2-40B4-BE49-F238E27FC236}">
                <a16:creationId xmlns:a16="http://schemas.microsoft.com/office/drawing/2014/main" id="{A4B5DD42-50DF-7157-256E-F12DE6F40EB0}"/>
              </a:ext>
            </a:extLst>
          </p:cNvPr>
          <p:cNvSpPr txBox="1"/>
          <p:nvPr/>
        </p:nvSpPr>
        <p:spPr>
          <a:xfrm>
            <a:off x="2194354" y="2598003"/>
            <a:ext cx="3895344" cy="1661993"/>
          </a:xfrm>
          <a:prstGeom prst="rect">
            <a:avLst/>
          </a:prstGeom>
          <a:noFill/>
        </p:spPr>
        <p:txBody>
          <a:bodyPr wrap="square" lIns="274320" tIns="274320" rIns="274320" bIns="274320" rtlCol="0">
            <a:spAutoFit/>
          </a:bodyPr>
          <a:lstStyle/>
          <a:p>
            <a:pPr algn="ctr"/>
            <a:r>
              <a:rPr lang="en-US" sz="3600" b="1" spc="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Advocacy</a:t>
            </a:r>
            <a:r>
              <a:rPr lang="en-US" sz="3600" b="1" spc="25"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 </a:t>
            </a:r>
            <a:r>
              <a:rPr lang="en-US" sz="3600" b="1" spc="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and</a:t>
            </a:r>
            <a:r>
              <a:rPr lang="en-US" sz="3600" b="1" spc="3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 </a:t>
            </a:r>
            <a:r>
              <a:rPr lang="en-US" sz="3600" b="1" spc="-10" dirty="0">
                <a:solidFill>
                  <a:schemeClr val="bg1">
                    <a:alpha val="50000"/>
                  </a:schemeClr>
                </a:solidFill>
                <a:effectLst/>
                <a:latin typeface="Univers" panose="020B0503020202020204" pitchFamily="34" charset="0"/>
                <a:ea typeface="Symbol" panose="05050102010706020507" pitchFamily="18" charset="2"/>
                <a:cs typeface="Calibri" panose="020F0502020204030204" pitchFamily="34" charset="0"/>
              </a:rPr>
              <a:t>Representation</a:t>
            </a:r>
            <a:endParaRPr lang="en-US" sz="3600" b="1" spc="0" dirty="0">
              <a:solidFill>
                <a:schemeClr val="bg1">
                  <a:alpha val="50000"/>
                </a:schemeClr>
              </a:solidFill>
              <a:effectLst/>
              <a:latin typeface="Univers" panose="020B0503020202020204" pitchFamily="34" charset="0"/>
              <a:ea typeface="Symbol" panose="05050102010706020507" pitchFamily="18" charset="2"/>
              <a:cs typeface="Symbol" panose="05050102010706020507" pitchFamily="18" charset="2"/>
            </a:endParaRPr>
          </a:p>
        </p:txBody>
      </p:sp>
      <p:pic>
        <p:nvPicPr>
          <p:cNvPr id="30" name="Picture 29" descr="A red rectangle on a black background&#10;&#10;Description automatically generated">
            <a:extLst>
              <a:ext uri="{FF2B5EF4-FFF2-40B4-BE49-F238E27FC236}">
                <a16:creationId xmlns:a16="http://schemas.microsoft.com/office/drawing/2014/main" id="{96C263A6-9C6C-223C-5E5D-25FD3D37AE56}"/>
              </a:ext>
            </a:extLst>
          </p:cNvPr>
          <p:cNvPicPr>
            <a:picLocks noChangeAspect="1"/>
          </p:cNvPicPr>
          <p:nvPr/>
        </p:nvPicPr>
        <p:blipFill>
          <a:blip r:embed="rId4">
            <a:alphaModFix amt="0"/>
            <a:extLst>
              <a:ext uri="{28A0092B-C50C-407E-A947-70E740481C1C}">
                <a14:useLocalDpi xmlns:a14="http://schemas.microsoft.com/office/drawing/2010/main" val="0"/>
              </a:ext>
            </a:extLst>
          </a:blip>
          <a:srcRect l="35377" t="38077" r="34739" b="38475"/>
          <a:stretch/>
        </p:blipFill>
        <p:spPr>
          <a:xfrm>
            <a:off x="1499101" y="4423882"/>
            <a:ext cx="5393563" cy="2380343"/>
          </a:xfrm>
          <a:prstGeom prst="rect">
            <a:avLst/>
          </a:prstGeom>
        </p:spPr>
      </p:pic>
      <p:sp>
        <p:nvSpPr>
          <p:cNvPr id="31" name="TextBox 30">
            <a:extLst>
              <a:ext uri="{FF2B5EF4-FFF2-40B4-BE49-F238E27FC236}">
                <a16:creationId xmlns:a16="http://schemas.microsoft.com/office/drawing/2014/main" id="{9D058A7C-5F0B-2210-9AE7-B6B66F4299CC}"/>
              </a:ext>
            </a:extLst>
          </p:cNvPr>
          <p:cNvSpPr txBox="1"/>
          <p:nvPr/>
        </p:nvSpPr>
        <p:spPr>
          <a:xfrm>
            <a:off x="-1662800" y="4919290"/>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Thought</a:t>
            </a:r>
          </a:p>
          <a:p>
            <a:pPr algn="ctr"/>
            <a:r>
              <a:rPr lang="en-US" sz="3200" b="1" dirty="0">
                <a:solidFill>
                  <a:schemeClr val="bg1">
                    <a:alpha val="30000"/>
                  </a:schemeClr>
                </a:solidFill>
                <a:latin typeface="Univers" panose="020B0503020202020204" pitchFamily="34" charset="0"/>
                <a:ea typeface="Symbol" panose="05050102010706020507" pitchFamily="18" charset="2"/>
                <a:cs typeface="Calibri" panose="020F0502020204030204" pitchFamily="34" charset="0"/>
              </a:rPr>
              <a:t>Leadership</a:t>
            </a:r>
          </a:p>
        </p:txBody>
      </p:sp>
      <p:sp>
        <p:nvSpPr>
          <p:cNvPr id="32" name="TextBox 31">
            <a:extLst>
              <a:ext uri="{FF2B5EF4-FFF2-40B4-BE49-F238E27FC236}">
                <a16:creationId xmlns:a16="http://schemas.microsoft.com/office/drawing/2014/main" id="{7FE99CAF-B7FA-23E7-AFE2-4CD12CE49300}"/>
              </a:ext>
            </a:extLst>
          </p:cNvPr>
          <p:cNvSpPr txBox="1"/>
          <p:nvPr/>
        </p:nvSpPr>
        <p:spPr>
          <a:xfrm>
            <a:off x="2869945" y="5125749"/>
            <a:ext cx="2548452" cy="1077218"/>
          </a:xfrm>
          <a:prstGeom prst="rect">
            <a:avLst/>
          </a:prstGeom>
          <a:noFill/>
        </p:spPr>
        <p:txBody>
          <a:bodyPr wrap="square">
            <a:spAutoFit/>
          </a:bodyPr>
          <a:lstStyle/>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Knowledge</a:t>
            </a:r>
          </a:p>
          <a:p>
            <a:pPr algn="ctr"/>
            <a:r>
              <a:rPr lang="en-US" sz="3200" b="1" spc="0" dirty="0">
                <a:solidFill>
                  <a:schemeClr val="bg1">
                    <a:alpha val="30000"/>
                  </a:schemeClr>
                </a:solidFill>
                <a:effectLst/>
                <a:latin typeface="Univers" panose="020B0503020202020204" pitchFamily="34" charset="0"/>
                <a:ea typeface="Symbol" panose="05050102010706020507" pitchFamily="18" charset="2"/>
                <a:cs typeface="Calibri" panose="020F0502020204030204" pitchFamily="34" charset="0"/>
              </a:rPr>
              <a:t>Exchange</a:t>
            </a:r>
          </a:p>
        </p:txBody>
      </p:sp>
      <p:pic>
        <p:nvPicPr>
          <p:cNvPr id="33" name="Picture 32" descr="A red object on a black background&#10;&#10;Description automatically generated">
            <a:extLst>
              <a:ext uri="{FF2B5EF4-FFF2-40B4-BE49-F238E27FC236}">
                <a16:creationId xmlns:a16="http://schemas.microsoft.com/office/drawing/2014/main" id="{8B7519F2-643C-05FD-8F91-38F4B4748969}"/>
              </a:ext>
            </a:extLst>
          </p:cNvPr>
          <p:cNvPicPr>
            <a:picLocks noChangeAspect="1"/>
          </p:cNvPicPr>
          <p:nvPr/>
        </p:nvPicPr>
        <p:blipFill>
          <a:blip r:embed="rId5">
            <a:alphaModFix/>
            <a:extLst>
              <a:ext uri="{28A0092B-C50C-407E-A947-70E740481C1C}">
                <a14:useLocalDpi xmlns:a14="http://schemas.microsoft.com/office/drawing/2010/main" val="0"/>
              </a:ext>
            </a:extLst>
          </a:blip>
          <a:srcRect l="37997" t="37882" r="38381" b="36860"/>
          <a:stretch/>
        </p:blipFill>
        <p:spPr>
          <a:xfrm>
            <a:off x="6307278" y="4230605"/>
            <a:ext cx="4270473" cy="2568278"/>
          </a:xfrm>
          <a:prstGeom prst="rect">
            <a:avLst/>
          </a:prstGeom>
        </p:spPr>
      </p:pic>
      <p:sp>
        <p:nvSpPr>
          <p:cNvPr id="34" name="TextBox 33">
            <a:extLst>
              <a:ext uri="{FF2B5EF4-FFF2-40B4-BE49-F238E27FC236}">
                <a16:creationId xmlns:a16="http://schemas.microsoft.com/office/drawing/2014/main" id="{76CB90FF-4930-8350-6E9A-87CA6CE6D8F8}"/>
              </a:ext>
            </a:extLst>
          </p:cNvPr>
          <p:cNvSpPr txBox="1"/>
          <p:nvPr/>
        </p:nvSpPr>
        <p:spPr>
          <a:xfrm>
            <a:off x="7204305" y="4976135"/>
            <a:ext cx="2548452" cy="1077218"/>
          </a:xfrm>
          <a:prstGeom prst="rect">
            <a:avLst/>
          </a:prstGeom>
          <a:noFill/>
        </p:spPr>
        <p:txBody>
          <a:bodyPr wrap="square">
            <a:spAutoFit/>
          </a:bodyPr>
          <a:lstStyle/>
          <a:p>
            <a:pPr algn="ctr"/>
            <a:r>
              <a:rPr lang="en-US" sz="32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Agents of Change</a:t>
            </a:r>
          </a:p>
        </p:txBody>
      </p:sp>
      <p:pic>
        <p:nvPicPr>
          <p:cNvPr id="19" name="Picture 18" descr="A black and white sign with white text&#10;&#10;Description automatically generated">
            <a:extLst>
              <a:ext uri="{FF2B5EF4-FFF2-40B4-BE49-F238E27FC236}">
                <a16:creationId xmlns:a16="http://schemas.microsoft.com/office/drawing/2014/main" id="{EF5485A3-3E9D-697C-CD37-AACA42323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9" name="Rectangle 8">
            <a:extLst>
              <a:ext uri="{FF2B5EF4-FFF2-40B4-BE49-F238E27FC236}">
                <a16:creationId xmlns:a16="http://schemas.microsoft.com/office/drawing/2014/main" id="{3BC19B11-47E1-CC5A-9411-CC6780F06B35}"/>
              </a:ext>
            </a:extLst>
          </p:cNvPr>
          <p:cNvSpPr>
            <a:spLocks/>
          </p:cNvSpPr>
          <p:nvPr/>
        </p:nvSpPr>
        <p:spPr>
          <a:xfrm>
            <a:off x="4748" y="0"/>
            <a:ext cx="4462818" cy="6858000"/>
          </a:xfrm>
          <a:prstGeom prst="rect">
            <a:avLst/>
          </a:prstGeom>
          <a:solidFill>
            <a:srgbClr val="6918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9CE276-2B51-D78F-4C57-C881601F1B51}"/>
              </a:ext>
            </a:extLst>
          </p:cNvPr>
          <p:cNvSpPr txBox="1">
            <a:spLocks/>
          </p:cNvSpPr>
          <p:nvPr/>
        </p:nvSpPr>
        <p:spPr>
          <a:xfrm>
            <a:off x="288485" y="1579914"/>
            <a:ext cx="3895344" cy="3570208"/>
          </a:xfrm>
          <a:prstGeom prst="rect">
            <a:avLst/>
          </a:prstGeom>
          <a:solidFill>
            <a:srgbClr val="002C5D"/>
          </a:solidFill>
        </p:spPr>
        <p:txBody>
          <a:bodyPr wrap="square" lIns="274320" tIns="274320" rIns="274320" bIns="274320" rtlCol="0">
            <a:spAutoFit/>
          </a:bodyPr>
          <a:lstStyle/>
          <a:p>
            <a:r>
              <a:rPr lang="en-US" sz="3600" b="1" dirty="0">
                <a:solidFill>
                  <a:schemeClr val="bg1"/>
                </a:solidFill>
                <a:latin typeface="Univers" panose="020B0503020202020204" pitchFamily="34" charset="0"/>
                <a:ea typeface="Symbol" panose="05050102010706020507" pitchFamily="18" charset="2"/>
                <a:cs typeface="Calibri" panose="020F0502020204030204" pitchFamily="34" charset="0"/>
              </a:rPr>
              <a:t>Agents of Change</a:t>
            </a:r>
          </a:p>
          <a:p>
            <a:endPar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endParaRPr>
          </a:p>
          <a:p>
            <a:r>
              <a:rPr lang="en-US" sz="2000" dirty="0">
                <a:solidFill>
                  <a:schemeClr val="bg1"/>
                </a:solidFill>
              </a:rPr>
              <a:t>Establish a shared position and related actions, including positioning members for effective advocacy, to enact change and define outcomes.</a:t>
            </a:r>
          </a:p>
        </p:txBody>
      </p:sp>
      <p:grpSp>
        <p:nvGrpSpPr>
          <p:cNvPr id="36" name="Group 35">
            <a:extLst>
              <a:ext uri="{FF2B5EF4-FFF2-40B4-BE49-F238E27FC236}">
                <a16:creationId xmlns:a16="http://schemas.microsoft.com/office/drawing/2014/main" id="{2D235EC2-BF75-64CA-0A47-A4013FC5EA4F}"/>
              </a:ext>
            </a:extLst>
          </p:cNvPr>
          <p:cNvGrpSpPr>
            <a:grpSpLocks/>
          </p:cNvGrpSpPr>
          <p:nvPr/>
        </p:nvGrpSpPr>
        <p:grpSpPr>
          <a:xfrm>
            <a:off x="108847" y="6172635"/>
            <a:ext cx="1325177" cy="585850"/>
            <a:chOff x="108847" y="6172635"/>
            <a:chExt cx="1325177" cy="585850"/>
          </a:xfrm>
        </p:grpSpPr>
        <p:sp>
          <p:nvSpPr>
            <p:cNvPr id="11" name="Arrow: Left 10">
              <a:extLst>
                <a:ext uri="{FF2B5EF4-FFF2-40B4-BE49-F238E27FC236}">
                  <a16:creationId xmlns:a16="http://schemas.microsoft.com/office/drawing/2014/main" id="{34EAD8D2-82BD-A84A-0E81-E2B4D144E661}"/>
                </a:ext>
              </a:extLst>
            </p:cNvPr>
            <p:cNvSpPr>
              <a:spLocks/>
            </p:cNvSpPr>
            <p:nvPr/>
          </p:nvSpPr>
          <p:spPr>
            <a:xfrm>
              <a:off x="108847" y="6181465"/>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DEC710D-567B-7C11-DDF5-247517B1EDCF}"/>
                </a:ext>
              </a:extLst>
            </p:cNvPr>
            <p:cNvSpPr txBox="1">
              <a:spLocks/>
            </p:cNvSpPr>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22" name="Arrow: Left 21">
              <a:hlinkClick r:id="rId7" action="ppaction://hlinksldjump"/>
              <a:extLst>
                <a:ext uri="{FF2B5EF4-FFF2-40B4-BE49-F238E27FC236}">
                  <a16:creationId xmlns:a16="http://schemas.microsoft.com/office/drawing/2014/main" id="{29F3B0C5-D88B-06AD-EEB9-3B8D78E06F6E}"/>
                </a:ext>
              </a:extLst>
            </p:cNvPr>
            <p:cNvSpPr>
              <a:spLocks/>
            </p:cNvSpPr>
            <p:nvPr/>
          </p:nvSpPr>
          <p:spPr>
            <a:xfrm>
              <a:off x="108847" y="6172635"/>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Arrow: Left 23">
            <a:extLst>
              <a:ext uri="{FF2B5EF4-FFF2-40B4-BE49-F238E27FC236}">
                <a16:creationId xmlns:a16="http://schemas.microsoft.com/office/drawing/2014/main" id="{B5506DD8-4055-6C27-50EB-829107C69D22}"/>
              </a:ext>
            </a:extLst>
          </p:cNvPr>
          <p:cNvSpPr>
            <a:spLocks noGrp="1" noRot="1" noMove="1" noResize="1" noEditPoints="1" noAdjustHandles="1" noChangeArrowheads="1" noChangeShapeType="1"/>
          </p:cNvSpPr>
          <p:nvPr/>
        </p:nvSpPr>
        <p:spPr>
          <a:xfrm rot="10800000">
            <a:off x="3189617" y="6177050"/>
            <a:ext cx="1184752" cy="577020"/>
          </a:xfrm>
          <a:prstGeom prst="leftArrow">
            <a:avLst/>
          </a:prstGeom>
          <a:solidFill>
            <a:srgbClr val="00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AE66218-FCE7-2086-ADCD-2034464B0955}"/>
              </a:ext>
            </a:extLst>
          </p:cNvPr>
          <p:cNvSpPr txBox="1">
            <a:spLocks noGrp="1" noRot="1" noMove="1" noResize="1" noEditPoints="1" noAdjustHandles="1" noChangeArrowheads="1" noChangeShapeType="1"/>
          </p:cNvSpPr>
          <p:nvPr/>
        </p:nvSpPr>
        <p:spPr>
          <a:xfrm>
            <a:off x="3172283" y="6296766"/>
            <a:ext cx="1028705"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Next</a:t>
            </a:r>
          </a:p>
        </p:txBody>
      </p:sp>
      <p:sp>
        <p:nvSpPr>
          <p:cNvPr id="26" name="Arrow: Left 25">
            <a:hlinkClick r:id="rId8" action="ppaction://hlinksldjump"/>
            <a:extLst>
              <a:ext uri="{FF2B5EF4-FFF2-40B4-BE49-F238E27FC236}">
                <a16:creationId xmlns:a16="http://schemas.microsoft.com/office/drawing/2014/main" id="{48578F40-BC29-6DC8-00BF-C6952989F9B9}"/>
              </a:ext>
            </a:extLst>
          </p:cNvPr>
          <p:cNvSpPr>
            <a:spLocks/>
          </p:cNvSpPr>
          <p:nvPr/>
        </p:nvSpPr>
        <p:spPr>
          <a:xfrm rot="10800000">
            <a:off x="3189617" y="6167962"/>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50659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C5D"/>
        </a:solidFill>
        <a:effectLst/>
      </p:bgPr>
    </p:bg>
    <p:spTree>
      <p:nvGrpSpPr>
        <p:cNvPr id="1" name="">
          <a:extLst>
            <a:ext uri="{FF2B5EF4-FFF2-40B4-BE49-F238E27FC236}">
              <a16:creationId xmlns:a16="http://schemas.microsoft.com/office/drawing/2014/main" id="{9449DA5A-827B-E629-0467-1C2D67D1AAAC}"/>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7EE9E8CD-23D8-4730-9EB2-4E90F94FDBEB}"/>
              </a:ext>
            </a:extLst>
          </p:cNvPr>
          <p:cNvPicPr>
            <a:picLocks noChangeAspect="1"/>
          </p:cNvPicPr>
          <p:nvPr/>
        </p:nvPicPr>
        <p:blipFill>
          <a:blip r:embed="rId2">
            <a:extLst>
              <a:ext uri="{28A0092B-C50C-407E-A947-70E740481C1C}">
                <a14:useLocalDpi xmlns:a14="http://schemas.microsoft.com/office/drawing/2010/main" val="0"/>
              </a:ext>
            </a:extLst>
          </a:blip>
          <a:srcRect l="14178" t="7863" r="13010" b="7813"/>
          <a:stretch/>
        </p:blipFill>
        <p:spPr>
          <a:xfrm>
            <a:off x="1551537" y="452942"/>
            <a:ext cx="9133242" cy="5952116"/>
          </a:xfrm>
          <a:prstGeom prst="rect">
            <a:avLst/>
          </a:prstGeom>
        </p:spPr>
      </p:pic>
      <p:sp>
        <p:nvSpPr>
          <p:cNvPr id="22" name="TextBox 21">
            <a:extLst>
              <a:ext uri="{FF2B5EF4-FFF2-40B4-BE49-F238E27FC236}">
                <a16:creationId xmlns:a16="http://schemas.microsoft.com/office/drawing/2014/main" id="{BDF69B20-6A00-C2B1-51B0-8B94EF1A4684}"/>
              </a:ext>
            </a:extLst>
          </p:cNvPr>
          <p:cNvSpPr txBox="1"/>
          <p:nvPr/>
        </p:nvSpPr>
        <p:spPr>
          <a:xfrm>
            <a:off x="4110994" y="1452764"/>
            <a:ext cx="3895344" cy="1661993"/>
          </a:xfrm>
          <a:prstGeom prst="rect">
            <a:avLst/>
          </a:prstGeom>
          <a:noFill/>
        </p:spPr>
        <p:txBody>
          <a:bodyPr wrap="square" lIns="274320" tIns="274320" rIns="274320" bIns="274320" rtlCol="0">
            <a:spAutoFit/>
          </a:bodyPr>
          <a:lstStyle/>
          <a:p>
            <a:pPr algn="ctr"/>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Advocacy</a:t>
            </a:r>
            <a:r>
              <a:rPr lang="en-US" sz="3600" b="1" spc="25" dirty="0">
                <a:solidFill>
                  <a:schemeClr val="bg1"/>
                </a:solidFill>
                <a:effectLst/>
                <a:latin typeface="Univers" panose="020B0503020202020204" pitchFamily="34" charset="0"/>
                <a:ea typeface="Symbol" panose="05050102010706020507" pitchFamily="18" charset="2"/>
                <a:cs typeface="Calibri" panose="020F0502020204030204" pitchFamily="34" charset="0"/>
              </a:rPr>
              <a:t> </a:t>
            </a:r>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and</a:t>
            </a:r>
            <a:r>
              <a:rPr lang="en-US" sz="3600" b="1" spc="30" dirty="0">
                <a:solidFill>
                  <a:schemeClr val="bg1"/>
                </a:solidFill>
                <a:effectLst/>
                <a:latin typeface="Univers" panose="020B0503020202020204" pitchFamily="34" charset="0"/>
                <a:ea typeface="Symbol" panose="05050102010706020507" pitchFamily="18" charset="2"/>
                <a:cs typeface="Calibri" panose="020F0502020204030204" pitchFamily="34" charset="0"/>
              </a:rPr>
              <a:t> </a:t>
            </a:r>
            <a:r>
              <a:rPr lang="en-US" sz="3600" b="1" spc="-10" dirty="0">
                <a:solidFill>
                  <a:schemeClr val="bg1"/>
                </a:solidFill>
                <a:effectLst/>
                <a:latin typeface="Univers" panose="020B0503020202020204" pitchFamily="34" charset="0"/>
                <a:ea typeface="Symbol" panose="05050102010706020507" pitchFamily="18" charset="2"/>
                <a:cs typeface="Calibri" panose="020F0502020204030204" pitchFamily="34" charset="0"/>
              </a:rPr>
              <a:t>Representation</a:t>
            </a:r>
            <a:endParaRPr lang="en-US" sz="3600" b="1" spc="0" dirty="0">
              <a:solidFill>
                <a:schemeClr val="bg1"/>
              </a:solidFill>
              <a:effectLst/>
              <a:latin typeface="Univers" panose="020B0503020202020204" pitchFamily="34" charset="0"/>
              <a:ea typeface="Symbol" panose="05050102010706020507" pitchFamily="18" charset="2"/>
              <a:cs typeface="Symbol" panose="05050102010706020507" pitchFamily="18" charset="2"/>
            </a:endParaRPr>
          </a:p>
        </p:txBody>
      </p:sp>
      <p:sp>
        <p:nvSpPr>
          <p:cNvPr id="23" name="TextBox 22">
            <a:extLst>
              <a:ext uri="{FF2B5EF4-FFF2-40B4-BE49-F238E27FC236}">
                <a16:creationId xmlns:a16="http://schemas.microsoft.com/office/drawing/2014/main" id="{FEE6B053-5FE3-B57D-E825-13D6EDFE8F23}"/>
              </a:ext>
            </a:extLst>
          </p:cNvPr>
          <p:cNvSpPr txBox="1"/>
          <p:nvPr/>
        </p:nvSpPr>
        <p:spPr>
          <a:xfrm>
            <a:off x="2131445" y="3228737"/>
            <a:ext cx="1995511" cy="830997"/>
          </a:xfrm>
          <a:prstGeom prst="rect">
            <a:avLst/>
          </a:prstGeom>
          <a:noFill/>
        </p:spPr>
        <p:txBody>
          <a:bodyPr wrap="square">
            <a:spAutoFit/>
          </a:bodyPr>
          <a:lstStyle/>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Thought</a:t>
            </a:r>
          </a:p>
          <a:p>
            <a:pPr algn="ctr"/>
            <a:r>
              <a:rPr lang="en-US" sz="2400" b="1" dirty="0">
                <a:solidFill>
                  <a:schemeClr val="bg1"/>
                </a:solidFill>
                <a:latin typeface="Univers" panose="020B0503020202020204" pitchFamily="34" charset="0"/>
                <a:ea typeface="Symbol" panose="05050102010706020507" pitchFamily="18" charset="2"/>
                <a:cs typeface="Calibri" panose="020F0502020204030204" pitchFamily="34" charset="0"/>
              </a:rPr>
              <a:t>Leadership</a:t>
            </a:r>
          </a:p>
        </p:txBody>
      </p:sp>
      <p:sp>
        <p:nvSpPr>
          <p:cNvPr id="24" name="TextBox 23">
            <a:extLst>
              <a:ext uri="{FF2B5EF4-FFF2-40B4-BE49-F238E27FC236}">
                <a16:creationId xmlns:a16="http://schemas.microsoft.com/office/drawing/2014/main" id="{65C8929B-8C4D-4D7D-C8EF-A9CCCAC5F05A}"/>
              </a:ext>
            </a:extLst>
          </p:cNvPr>
          <p:cNvSpPr txBox="1"/>
          <p:nvPr/>
        </p:nvSpPr>
        <p:spPr>
          <a:xfrm>
            <a:off x="5060911" y="3387168"/>
            <a:ext cx="1995511" cy="830997"/>
          </a:xfrm>
          <a:prstGeom prst="rect">
            <a:avLst/>
          </a:prstGeom>
          <a:noFill/>
        </p:spPr>
        <p:txBody>
          <a:bodyPr wrap="square">
            <a:spAutoFit/>
          </a:bodyPr>
          <a:lstStyle/>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Knowledge</a:t>
            </a:r>
          </a:p>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Exchange</a:t>
            </a:r>
          </a:p>
        </p:txBody>
      </p:sp>
      <p:sp>
        <p:nvSpPr>
          <p:cNvPr id="25" name="TextBox 24">
            <a:extLst>
              <a:ext uri="{FF2B5EF4-FFF2-40B4-BE49-F238E27FC236}">
                <a16:creationId xmlns:a16="http://schemas.microsoft.com/office/drawing/2014/main" id="{00F13DAC-32E6-3D26-8FCC-8044ACF2D182}"/>
              </a:ext>
            </a:extLst>
          </p:cNvPr>
          <p:cNvSpPr txBox="1"/>
          <p:nvPr/>
        </p:nvSpPr>
        <p:spPr>
          <a:xfrm>
            <a:off x="8013630" y="3228737"/>
            <a:ext cx="1995511" cy="830997"/>
          </a:xfrm>
          <a:prstGeom prst="rect">
            <a:avLst/>
          </a:prstGeom>
          <a:noFill/>
        </p:spPr>
        <p:txBody>
          <a:bodyPr wrap="square">
            <a:spAutoFit/>
          </a:bodyPr>
          <a:lstStyle/>
          <a:p>
            <a:pPr algn="ctr"/>
            <a:r>
              <a:rPr lang="en-US" sz="24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Agents of Change</a:t>
            </a:r>
          </a:p>
        </p:txBody>
      </p:sp>
      <p:pic>
        <p:nvPicPr>
          <p:cNvPr id="19" name="Picture 18" descr="A black and white sign with white text&#10;&#10;Description automatically generated">
            <a:extLst>
              <a:ext uri="{FF2B5EF4-FFF2-40B4-BE49-F238E27FC236}">
                <a16:creationId xmlns:a16="http://schemas.microsoft.com/office/drawing/2014/main" id="{10B85F0F-17F8-A520-DDF4-0FFB76E52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263" y="224982"/>
            <a:ext cx="2109220" cy="786386"/>
          </a:xfrm>
          <a:prstGeom prst="rect">
            <a:avLst/>
          </a:prstGeom>
        </p:spPr>
      </p:pic>
      <p:sp>
        <p:nvSpPr>
          <p:cNvPr id="18" name="Arrow: Left 17">
            <a:extLst>
              <a:ext uri="{FF2B5EF4-FFF2-40B4-BE49-F238E27FC236}">
                <a16:creationId xmlns:a16="http://schemas.microsoft.com/office/drawing/2014/main" id="{EB27A3AF-45E6-EB97-719D-9CB9DFABBD05}"/>
              </a:ext>
            </a:extLst>
          </p:cNvPr>
          <p:cNvSpPr/>
          <p:nvPr/>
        </p:nvSpPr>
        <p:spPr>
          <a:xfrm>
            <a:off x="108847" y="6181465"/>
            <a:ext cx="1184752" cy="577020"/>
          </a:xfrm>
          <a:prstGeom prst="leftArrow">
            <a:avLst/>
          </a:prstGeom>
          <a:solidFill>
            <a:srgbClr val="001A36"/>
          </a:solidFill>
          <a:ln>
            <a:solidFill>
              <a:srgbClr val="001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1AF9652-FA22-D867-7B7F-F9045A1B17E5}"/>
              </a:ext>
            </a:extLst>
          </p:cNvPr>
          <p:cNvSpPr txBox="1"/>
          <p:nvPr/>
        </p:nvSpPr>
        <p:spPr>
          <a:xfrm>
            <a:off x="366785" y="6300698"/>
            <a:ext cx="1067239" cy="338554"/>
          </a:xfrm>
          <a:prstGeom prst="rect">
            <a:avLst/>
          </a:prstGeom>
          <a:noFill/>
        </p:spPr>
        <p:txBody>
          <a:bodyPr wrap="square" rtlCol="0">
            <a:spAutoFit/>
          </a:bodyPr>
          <a:lstStyle/>
          <a:p>
            <a:r>
              <a:rPr lang="en-US" sz="1600" spc="-50" dirty="0">
                <a:solidFill>
                  <a:schemeClr val="bg1"/>
                </a:solidFill>
                <a:latin typeface="Univers" panose="020B0503020202020204" pitchFamily="34" charset="0"/>
              </a:rPr>
              <a:t>Go Back</a:t>
            </a:r>
          </a:p>
        </p:txBody>
      </p:sp>
      <p:sp>
        <p:nvSpPr>
          <p:cNvPr id="21" name="Arrow: Left 20">
            <a:hlinkClick r:id="rId4" action="ppaction://hlinksldjump"/>
            <a:extLst>
              <a:ext uri="{FF2B5EF4-FFF2-40B4-BE49-F238E27FC236}">
                <a16:creationId xmlns:a16="http://schemas.microsoft.com/office/drawing/2014/main" id="{C217DF63-4E35-B9F8-10C5-06C7FD32A250}"/>
              </a:ext>
            </a:extLst>
          </p:cNvPr>
          <p:cNvSpPr/>
          <p:nvPr/>
        </p:nvSpPr>
        <p:spPr>
          <a:xfrm>
            <a:off x="108847" y="6177050"/>
            <a:ext cx="1184752" cy="577020"/>
          </a:xfrm>
          <a:prstGeom prst="leftArrow">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hlinkClick r:id="rId5" action="ppaction://hlinksldjump"/>
            <a:extLst>
              <a:ext uri="{FF2B5EF4-FFF2-40B4-BE49-F238E27FC236}">
                <a16:creationId xmlns:a16="http://schemas.microsoft.com/office/drawing/2014/main" id="{807C7774-1138-E9D3-D744-00D2F1F134BA}"/>
              </a:ext>
            </a:extLst>
          </p:cNvPr>
          <p:cNvSpPr txBox="1"/>
          <p:nvPr/>
        </p:nvSpPr>
        <p:spPr>
          <a:xfrm>
            <a:off x="4148328" y="4423303"/>
            <a:ext cx="3895344" cy="1661993"/>
          </a:xfrm>
          <a:prstGeom prst="rect">
            <a:avLst/>
          </a:prstGeom>
          <a:noFill/>
        </p:spPr>
        <p:txBody>
          <a:bodyPr wrap="square" lIns="274320" tIns="274320" rIns="274320" bIns="274320" rtlCol="0">
            <a:spAutoFit/>
          </a:bodyPr>
          <a:lstStyle/>
          <a:p>
            <a:pPr algn="ctr"/>
            <a:r>
              <a:rPr lang="en-US" sz="3600" b="1" spc="0" dirty="0">
                <a:solidFill>
                  <a:schemeClr val="bg1"/>
                </a:solidFill>
                <a:effectLst/>
                <a:latin typeface="Univers" panose="020B0503020202020204" pitchFamily="34" charset="0"/>
                <a:ea typeface="Symbol" panose="05050102010706020507" pitchFamily="18" charset="2"/>
                <a:cs typeface="Calibri" panose="020F0502020204030204" pitchFamily="34" charset="0"/>
              </a:rPr>
              <a:t>Strategic Principles</a:t>
            </a:r>
          </a:p>
        </p:txBody>
      </p:sp>
    </p:spTree>
    <p:extLst>
      <p:ext uri="{BB962C8B-B14F-4D97-AF65-F5344CB8AC3E}">
        <p14:creationId xmlns:p14="http://schemas.microsoft.com/office/powerpoint/2010/main" val="419293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6eaeb2-2ef0-45de-b9af-c91a9ea166d1">
      <Terms xmlns="http://schemas.microsoft.com/office/infopath/2007/PartnerControls"/>
    </lcf76f155ced4ddcb4097134ff3c332f>
    <TaxCatchAll xmlns="0f8b6197-5c47-455c-b521-54365059ba64" xsi:nil="true"/>
    <Staff xmlns="d76eaeb2-2ef0-45de-b9af-c91a9ea166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95B1ADF1C5D448C036D78C58D740D" ma:contentTypeVersion="19" ma:contentTypeDescription="Create a new document." ma:contentTypeScope="" ma:versionID="3fa2a809b0e2aefeaf372acb94ea7458">
  <xsd:schema xmlns:xsd="http://www.w3.org/2001/XMLSchema" xmlns:xs="http://www.w3.org/2001/XMLSchema" xmlns:p="http://schemas.microsoft.com/office/2006/metadata/properties" xmlns:ns2="d76eaeb2-2ef0-45de-b9af-c91a9ea166d1" xmlns:ns3="0f8b6197-5c47-455c-b521-54365059ba64" targetNamespace="http://schemas.microsoft.com/office/2006/metadata/properties" ma:root="true" ma:fieldsID="4c358f81cc4000f5c3fafaf2fe83af4d" ns2:_="" ns3:_="">
    <xsd:import namespace="d76eaeb2-2ef0-45de-b9af-c91a9ea166d1"/>
    <xsd:import namespace="0f8b6197-5c47-455c-b521-54365059ba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Staf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eaeb2-2ef0-45de-b9af-c91a9ea16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571f750-ffd7-460e-a2fb-6091813d983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Staff" ma:index="24" nillable="true" ma:displayName="Staff" ma:description="Sarkis, Shaw, Wessel, Porter, Mitchell, Hood" ma:format="Dropdown" ma:internalName="Staff">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8b6197-5c47-455c-b521-54365059ba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4c187a-5594-451f-8dfe-b32eba1d3953}" ma:internalName="TaxCatchAll" ma:showField="CatchAllData" ma:web="0f8b6197-5c47-455c-b521-54365059ba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608B1-6430-46EA-B6BF-6643697D8F9F}">
  <ds:schemaRefs>
    <ds:schemaRef ds:uri="http://schemas.microsoft.com/sharepoint/v3/contenttype/forms"/>
  </ds:schemaRefs>
</ds:datastoreItem>
</file>

<file path=customXml/itemProps2.xml><?xml version="1.0" encoding="utf-8"?>
<ds:datastoreItem xmlns:ds="http://schemas.openxmlformats.org/officeDocument/2006/customXml" ds:itemID="{15A1D5AB-36F2-4D76-919F-80A43BE71D17}">
  <ds:schemaRefs>
    <ds:schemaRef ds:uri="http://schemas.microsoft.com/office/2006/metadata/properties"/>
    <ds:schemaRef ds:uri="http://schemas.microsoft.com/office/infopath/2007/PartnerControls"/>
    <ds:schemaRef ds:uri="fe491512-8124-4227-872c-b5e3159c9930"/>
    <ds:schemaRef ds:uri="b2b81713-6c40-4c0b-a3bc-8bff46172b73"/>
    <ds:schemaRef ds:uri="d76eaeb2-2ef0-45de-b9af-c91a9ea166d1"/>
    <ds:schemaRef ds:uri="0f8b6197-5c47-455c-b521-54365059ba64"/>
  </ds:schemaRefs>
</ds:datastoreItem>
</file>

<file path=customXml/itemProps3.xml><?xml version="1.0" encoding="utf-8"?>
<ds:datastoreItem xmlns:ds="http://schemas.openxmlformats.org/officeDocument/2006/customXml" ds:itemID="{EB95541C-B403-4927-BF2C-CC23C1990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eaeb2-2ef0-45de-b9af-c91a9ea166d1"/>
    <ds:schemaRef ds:uri="0f8b6197-5c47-455c-b521-54365059b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1690</TotalTime>
  <Words>756</Words>
  <Application>Microsoft Office PowerPoint</Application>
  <PresentationFormat>Widescreen</PresentationFormat>
  <Paragraphs>220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Keesee</dc:creator>
  <cp:lastModifiedBy>Dina Lindenberg</cp:lastModifiedBy>
  <cp:revision>52</cp:revision>
  <dcterms:created xsi:type="dcterms:W3CDTF">2024-09-30T20:22:58Z</dcterms:created>
  <dcterms:modified xsi:type="dcterms:W3CDTF">2025-03-10T21:39:48Z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0x01010087395B1ADF1C5D448C036D78C58D740D</vt:lpwstr>
  </property>
  <property fmtid="{D5CDD505-2E9C-101B-9397-08002B2CF9AE}" pid="3" name="MediaServiceImageTags">
    <vt:lpwstr/>
  </property>
</Properties>
</file>